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70" r:id="rId4"/>
    <p:sldId id="276" r:id="rId5"/>
    <p:sldId id="263" r:id="rId6"/>
    <p:sldId id="264" r:id="rId7"/>
    <p:sldId id="272" r:id="rId8"/>
    <p:sldId id="274" r:id="rId9"/>
    <p:sldId id="269" r:id="rId10"/>
    <p:sldId id="261" r:id="rId11"/>
    <p:sldId id="265" r:id="rId12"/>
    <p:sldId id="266" r:id="rId13"/>
    <p:sldId id="278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8FE4"/>
    <a:srgbClr val="0064D6"/>
    <a:srgbClr val="016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7"/>
    <p:restoredTop sz="94694"/>
  </p:normalViewPr>
  <p:slideViewPr>
    <p:cSldViewPr snapToGrid="0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B92CC-85A9-36AF-0DBC-F4AD22B8B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0F533C-29CA-16EC-BD6E-C0EE15E4E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152514-FC3A-66CA-CF75-F6F378D44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4EE2-975E-6949-A5A8-B81D3380C8F4}" type="datetimeFigureOut">
              <a:rPr lang="es-ES" smtClean="0"/>
              <a:t>1/11/25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EAA4CA-641A-9071-B9D9-11384E1C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3B82E7-09AE-9B8A-CFA2-E36CF50A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B8CF-31AE-5941-B05A-D877C4FAFD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068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CD8C8-80AB-D4FB-50FF-B69C17D02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3728215-85B5-2166-2D79-9DAE97511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3785CD-4D1C-AC43-6E9A-86DF0C388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4EE2-975E-6949-A5A8-B81D3380C8F4}" type="datetimeFigureOut">
              <a:rPr lang="es-ES" smtClean="0"/>
              <a:t>1/11/25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E04AA4-E920-DDC5-C0AE-D63632530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6D7C0C-5FB7-020E-FCAA-8E9EC9456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B8CF-31AE-5941-B05A-D877C4FAFD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950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A8E58E5-E140-E807-47EF-6CBD4DDE49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71F3384-7053-EAAF-3C59-6A00FDF98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77DD1F-3CFF-253F-8119-F946D89B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4EE2-975E-6949-A5A8-B81D3380C8F4}" type="datetimeFigureOut">
              <a:rPr lang="es-ES" smtClean="0"/>
              <a:t>1/11/25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D7E110-BAA4-1E87-CF2E-FE2EA222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62C7F4-0319-DEDD-E1FD-7F1D926E9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B8CF-31AE-5941-B05A-D877C4FAFD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611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B9181B-D0EF-F8FE-A553-03C6445E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D25F6F-9F66-3C57-48CC-D0AE069C7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0A28F6-6901-5DFB-C50E-6C0E57E32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4EE2-975E-6949-A5A8-B81D3380C8F4}" type="datetimeFigureOut">
              <a:rPr lang="es-ES" smtClean="0"/>
              <a:t>1/11/25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E8B698-2D93-14AF-5189-D6F20A68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64D95E-9FA9-6642-76E6-EF26A4C1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B8CF-31AE-5941-B05A-D877C4FAFD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989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E8DF4-0009-43D7-6CD0-A49DA6FE8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2260ED-C35D-1929-7252-FBF74903B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B081DF-FCD1-5324-51A1-592B3A69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4EE2-975E-6949-A5A8-B81D3380C8F4}" type="datetimeFigureOut">
              <a:rPr lang="es-ES" smtClean="0"/>
              <a:t>1/11/25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2D2B65-8527-804A-BA2C-44F06E715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BF1035-8B5C-4B0B-20D7-8249A68E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B8CF-31AE-5941-B05A-D877C4FAFD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642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56874-FE08-1BAB-696D-EBA42B042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7539E7-5DDE-7AC9-9103-036FE52E0A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286EDBB-9E44-236D-5141-9BCCEA586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34A3C2-FECA-B70A-DE2C-565F94B52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4EE2-975E-6949-A5A8-B81D3380C8F4}" type="datetimeFigureOut">
              <a:rPr lang="es-ES" smtClean="0"/>
              <a:t>1/11/25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F7E9C7-25D4-D7F4-0476-827177306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524C87-0414-645F-895B-D80C2A01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B8CF-31AE-5941-B05A-D877C4FAFD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067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1F8EF-E3E2-DC5D-6277-02F7D7E9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7760B0-9376-6619-DE38-4BA7067F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671243-D239-2902-246D-3F2F434EC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866DC0-87DC-B4BD-5533-AF119E2ED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FC07AF-1F41-12DC-B69A-80A73CE465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EC760E6-857C-6097-F230-9A7C311A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4EE2-975E-6949-A5A8-B81D3380C8F4}" type="datetimeFigureOut">
              <a:rPr lang="es-ES" smtClean="0"/>
              <a:t>1/11/25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8A2F25A-A048-B880-7F74-5E38856C0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5E36A40-A23A-F1B2-F5D0-7B39A166C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B8CF-31AE-5941-B05A-D877C4FAFD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978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C91F65-6E4D-6438-928E-73823BEB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37D396E-54B9-C75E-69DE-829201F2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4EE2-975E-6949-A5A8-B81D3380C8F4}" type="datetimeFigureOut">
              <a:rPr lang="es-ES" smtClean="0"/>
              <a:t>1/11/25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DFD288-4415-6475-05E5-F22D5D6C2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A0FF21D-6C15-F76A-6BC8-78202A4A0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B8CF-31AE-5941-B05A-D877C4FAFD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8347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14A8D3A-F411-837A-A3EC-0C9BF5851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4EE2-975E-6949-A5A8-B81D3380C8F4}" type="datetimeFigureOut">
              <a:rPr lang="es-ES" smtClean="0"/>
              <a:t>1/11/25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B33F0A3-2C0D-160B-BD43-7B8E1EB1B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D4B846-E141-1D31-E362-88D4E4AE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B8CF-31AE-5941-B05A-D877C4FAFD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991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F185A6-BD1E-6D97-7D25-6D2D7E95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5BAF49-CE6C-DF13-E024-13183C47F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832195-B236-18D6-CF7A-CB5B487CB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9EA3C2D-1BE2-43AD-4FE3-4DD77354C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4EE2-975E-6949-A5A8-B81D3380C8F4}" type="datetimeFigureOut">
              <a:rPr lang="es-ES" smtClean="0"/>
              <a:t>1/11/25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9F621D-9422-A8D2-3A89-0F48EC503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5D2B365-00E0-5290-7DFC-5E6017D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B8CF-31AE-5941-B05A-D877C4FAFD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7564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D608F-4C74-E44E-B7F5-F4544AE2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575725-D599-B570-2848-4B0C37B8C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EFD6A6-EA6A-5E3E-D0CB-B00D5F053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7974A2-0FEA-9BDD-2F2A-FA4C4FFE4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4EE2-975E-6949-A5A8-B81D3380C8F4}" type="datetimeFigureOut">
              <a:rPr lang="es-ES" smtClean="0"/>
              <a:t>1/11/25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11B34F8-4F2D-7F6C-11D6-9C669659F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3A2B49-652E-5BE8-F074-B100DBB3B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B8CF-31AE-5941-B05A-D877C4FAFD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036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6CEAF0E-C3E1-136F-1E3E-FA8FBB6DD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20EA92-AA2D-506A-249E-2EE0B0308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FD279C-853B-06C1-2289-22BBF0569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24EE2-975E-6949-A5A8-B81D3380C8F4}" type="datetimeFigureOut">
              <a:rPr lang="es-ES" smtClean="0"/>
              <a:t>1/11/25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E9BB21-DB33-E189-CD27-ABA4B80C8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671459-E2C6-A08D-3298-B86B43CD5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0B8CF-31AE-5941-B05A-D877C4FAFD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517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gi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E50C4-5848-C03F-B4D6-FD389BDB78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sz="4400" b="1" dirty="0" err="1"/>
              <a:t>Computer</a:t>
            </a:r>
            <a:r>
              <a:rPr lang="es-ES" sz="4400" b="1" dirty="0"/>
              <a:t> </a:t>
            </a:r>
            <a:r>
              <a:rPr lang="es-ES" sz="4400" b="1" dirty="0" err="1"/>
              <a:t>Vision</a:t>
            </a:r>
            <a:r>
              <a:rPr lang="es-ES" sz="4400" b="1" dirty="0"/>
              <a:t> and Generative Visual AI </a:t>
            </a:r>
            <a:r>
              <a:rPr lang="es-ES" sz="4400" b="1" dirty="0" err="1"/>
              <a:t>Workloads</a:t>
            </a:r>
            <a:br>
              <a:rPr lang="es-ES" sz="4400" b="1" dirty="0"/>
            </a:br>
            <a:r>
              <a:rPr lang="es-ES" sz="2800" dirty="0" err="1"/>
              <a:t>Algorithms</a:t>
            </a:r>
            <a:r>
              <a:rPr lang="es-ES" sz="2800" dirty="0"/>
              <a:t> and </a:t>
            </a:r>
            <a:r>
              <a:rPr lang="es-ES" sz="2800" dirty="0" err="1"/>
              <a:t>Deployment</a:t>
            </a:r>
            <a:r>
              <a:rPr lang="es-ES" sz="2800" dirty="0"/>
              <a:t> </a:t>
            </a:r>
            <a:r>
              <a:rPr lang="es-ES" sz="2800" dirty="0" err="1"/>
              <a:t>Challenges</a:t>
            </a:r>
            <a:br>
              <a:rPr lang="es-ES" sz="3200" b="0" dirty="0">
                <a:effectLst/>
              </a:rPr>
            </a:br>
            <a:br>
              <a:rPr lang="es-ES" sz="3200" b="0" dirty="0">
                <a:effectLst/>
              </a:rPr>
            </a:br>
            <a:r>
              <a:rPr lang="es-ES" sz="3200" b="1" dirty="0" err="1">
                <a:effectLst/>
              </a:rPr>
              <a:t>Activities</a:t>
            </a:r>
            <a:r>
              <a:rPr lang="es-ES" sz="3200" b="1" dirty="0">
                <a:effectLst/>
              </a:rPr>
              <a:t> </a:t>
            </a:r>
            <a:r>
              <a:rPr lang="es-ES" sz="3200" b="1" dirty="0" err="1"/>
              <a:t>R</a:t>
            </a:r>
            <a:r>
              <a:rPr lang="es-ES" sz="3200" b="1" dirty="0" err="1">
                <a:effectLst/>
              </a:rPr>
              <a:t>eport</a:t>
            </a:r>
            <a:r>
              <a:rPr lang="es-ES" sz="3200" b="1" dirty="0">
                <a:effectLst/>
              </a:rPr>
              <a:t> </a:t>
            </a:r>
            <a:br>
              <a:rPr lang="es-ES" sz="3200" b="0" dirty="0">
                <a:effectLst/>
              </a:rPr>
            </a:br>
            <a:r>
              <a:rPr lang="es-ES" sz="2700" dirty="0" err="1"/>
              <a:t>D</a:t>
            </a:r>
            <a:r>
              <a:rPr lang="es-ES" sz="2700" b="0" dirty="0" err="1">
                <a:effectLst/>
              </a:rPr>
              <a:t>ecember</a:t>
            </a:r>
            <a:r>
              <a:rPr lang="es-ES" sz="2700" b="0" dirty="0">
                <a:effectLst/>
              </a:rPr>
              <a:t> 2025</a:t>
            </a:r>
            <a:endParaRPr lang="es-ES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05CEE7-5A05-C347-AE08-2C53B8422B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8844"/>
            <a:ext cx="9144000" cy="1590262"/>
          </a:xfrm>
        </p:spPr>
        <p:txBody>
          <a:bodyPr>
            <a:normAutofit/>
          </a:bodyPr>
          <a:lstStyle/>
          <a:p>
            <a:r>
              <a:rPr lang="es-ES"/>
              <a:t>Ruben Tous</a:t>
            </a:r>
          </a:p>
          <a:p>
            <a:r>
              <a:rPr lang="es-ES" sz="2000" err="1"/>
              <a:t>Associate</a:t>
            </a:r>
            <a:r>
              <a:rPr lang="es-ES" sz="2000"/>
              <a:t> </a:t>
            </a:r>
            <a:r>
              <a:rPr lang="es-ES" sz="2000" err="1"/>
              <a:t>Professor</a:t>
            </a:r>
            <a:r>
              <a:rPr lang="es-ES" sz="2000"/>
              <a:t>. </a:t>
            </a:r>
            <a:r>
              <a:rPr lang="es-ES" sz="2000" err="1"/>
              <a:t>Computer</a:t>
            </a:r>
            <a:r>
              <a:rPr lang="es-ES" sz="2000"/>
              <a:t> </a:t>
            </a:r>
            <a:r>
              <a:rPr lang="es-ES" sz="2000" err="1"/>
              <a:t>Architecture</a:t>
            </a:r>
            <a:r>
              <a:rPr lang="es-ES" sz="2000"/>
              <a:t> </a:t>
            </a:r>
            <a:r>
              <a:rPr lang="es-ES" sz="2000" err="1"/>
              <a:t>Department</a:t>
            </a:r>
            <a:r>
              <a:rPr lang="es-ES" sz="2000"/>
              <a:t> </a:t>
            </a:r>
          </a:p>
          <a:p>
            <a:r>
              <a:rPr lang="es-ES" sz="2000" err="1"/>
              <a:t>Universitat</a:t>
            </a:r>
            <a:r>
              <a:rPr lang="es-ES" sz="2000"/>
              <a:t> </a:t>
            </a:r>
            <a:r>
              <a:rPr lang="es-ES" sz="2000" err="1"/>
              <a:t>Politecnica</a:t>
            </a:r>
            <a:r>
              <a:rPr lang="es-ES" sz="2000"/>
              <a:t> de Catalunya (UPC)</a:t>
            </a:r>
          </a:p>
          <a:p>
            <a:endParaRPr lang="es-ES"/>
          </a:p>
          <a:p>
            <a:endParaRPr lang="es-ES"/>
          </a:p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F24FC5B-D2E9-9915-5101-467882FB5775}"/>
              </a:ext>
            </a:extLst>
          </p:cNvPr>
          <p:cNvSpPr txBox="1"/>
          <p:nvPr/>
        </p:nvSpPr>
        <p:spPr>
          <a:xfrm>
            <a:off x="8126569" y="5589106"/>
            <a:ext cx="3940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CROMAI</a:t>
            </a:r>
          </a:p>
          <a:p>
            <a:pPr algn="ctr"/>
            <a:r>
              <a:rPr lang="es-ES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Computational</a:t>
            </a:r>
            <a:r>
              <a:rPr lang="es-E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Resources</a:t>
            </a:r>
            <a:r>
              <a:rPr lang="es-E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65000"/>
                    <a:lumOff val="35000"/>
                  </a:schemeClr>
                </a:solidFill>
              </a:rPr>
              <a:t>Orchestration</a:t>
            </a:r>
            <a:r>
              <a:rPr lang="es-E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es-ES">
                <a:solidFill>
                  <a:schemeClr val="tx1">
                    <a:lumMod val="65000"/>
                    <a:lumOff val="35000"/>
                  </a:schemeClr>
                </a:solidFill>
              </a:rPr>
              <a:t>and Management </a:t>
            </a:r>
            <a:r>
              <a:rPr lang="es-ES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es-ES">
                <a:solidFill>
                  <a:schemeClr val="tx1">
                    <a:lumMod val="65000"/>
                    <a:lumOff val="35000"/>
                  </a:schemeClr>
                </a:solidFill>
              </a:rPr>
              <a:t> AI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9B236E-AC64-D809-7C77-4556D479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47" y="5429215"/>
            <a:ext cx="4317374" cy="129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038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A1CCFF-CAB8-1FC0-6301-2C9C2AEF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err="1"/>
              <a:t>Deploying</a:t>
            </a:r>
            <a:r>
              <a:rPr lang="es-ES" sz="3600"/>
              <a:t> </a:t>
            </a:r>
            <a:r>
              <a:rPr lang="es-ES" sz="3600" err="1"/>
              <a:t>Vision</a:t>
            </a:r>
            <a:r>
              <a:rPr lang="es-ES" sz="3600"/>
              <a:t> </a:t>
            </a:r>
            <a:r>
              <a:rPr lang="es-ES" sz="3600" err="1"/>
              <a:t>Foundation</a:t>
            </a:r>
            <a:r>
              <a:rPr lang="es-ES" sz="3600"/>
              <a:t> AI </a:t>
            </a:r>
            <a:r>
              <a:rPr lang="es-ES" sz="3600" err="1"/>
              <a:t>Models</a:t>
            </a:r>
            <a:r>
              <a:rPr lang="es-ES" sz="3600"/>
              <a:t> </a:t>
            </a:r>
            <a:r>
              <a:rPr lang="es-ES" sz="3600" err="1"/>
              <a:t>on</a:t>
            </a:r>
            <a:r>
              <a:rPr lang="es-ES" sz="3600"/>
              <a:t> </a:t>
            </a:r>
            <a:r>
              <a:rPr lang="es-ES" sz="3600" err="1"/>
              <a:t>the</a:t>
            </a:r>
            <a:br>
              <a:rPr lang="es-ES" sz="3600"/>
            </a:br>
            <a:r>
              <a:rPr lang="es-ES" sz="3600"/>
              <a:t>Edge. </a:t>
            </a:r>
            <a:r>
              <a:rPr lang="es-ES" sz="3600" err="1"/>
              <a:t>The</a:t>
            </a:r>
            <a:r>
              <a:rPr lang="es-ES" sz="3600"/>
              <a:t> SAM2 </a:t>
            </a:r>
            <a:r>
              <a:rPr lang="es-ES" sz="3600" err="1"/>
              <a:t>Experience</a:t>
            </a:r>
            <a:endParaRPr lang="es-ES" sz="360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CC1E927E-7B2B-3662-DB68-C04DC16A7D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29209" y="1539102"/>
            <a:ext cx="2798519" cy="2314258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4B60B09-BEB9-D044-7CC9-1A0AF6B6868D}"/>
              </a:ext>
            </a:extLst>
          </p:cNvPr>
          <p:cNvSpPr txBox="1"/>
          <p:nvPr/>
        </p:nvSpPr>
        <p:spPr>
          <a:xfrm>
            <a:off x="1121536" y="5690716"/>
            <a:ext cx="9555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[9] </a:t>
            </a:r>
            <a:r>
              <a:rPr lang="es-ES" dirty="0" err="1"/>
              <a:t>Zheshuo</a:t>
            </a:r>
            <a:r>
              <a:rPr lang="es-ES" dirty="0"/>
              <a:t> Lin, Ruben Tous and Beatriz Otero. </a:t>
            </a:r>
            <a:r>
              <a:rPr lang="es-ES" dirty="0" err="1"/>
              <a:t>Deploying</a:t>
            </a:r>
            <a:r>
              <a:rPr lang="es-ES" dirty="0"/>
              <a:t> </a:t>
            </a:r>
            <a:r>
              <a:rPr lang="es-ES" dirty="0" err="1"/>
              <a:t>Vision</a:t>
            </a:r>
            <a:r>
              <a:rPr lang="es-ES" dirty="0"/>
              <a:t> </a:t>
            </a:r>
            <a:r>
              <a:rPr lang="es-ES" dirty="0" err="1"/>
              <a:t>Foundation</a:t>
            </a:r>
            <a:r>
              <a:rPr lang="es-ES" dirty="0"/>
              <a:t> AI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Edge. </a:t>
            </a:r>
            <a:r>
              <a:rPr lang="es-ES" dirty="0" err="1"/>
              <a:t>The</a:t>
            </a:r>
            <a:r>
              <a:rPr lang="es-ES" dirty="0"/>
              <a:t> SAM2 </a:t>
            </a:r>
            <a:r>
              <a:rPr lang="es-ES" dirty="0" err="1"/>
              <a:t>Experience</a:t>
            </a:r>
            <a:r>
              <a:rPr lang="es-ES" dirty="0"/>
              <a:t>. </a:t>
            </a:r>
            <a:r>
              <a:rPr lang="es-ES" dirty="0" err="1"/>
              <a:t>Proceedings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18th International </a:t>
            </a:r>
            <a:r>
              <a:rPr lang="es-ES" dirty="0" err="1"/>
              <a:t>Work-Conference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Artificial Neural Networks (IWANN 2025). A </a:t>
            </a:r>
            <a:r>
              <a:rPr lang="es-ES" dirty="0" err="1"/>
              <a:t>Coruna</a:t>
            </a:r>
            <a:r>
              <a:rPr lang="es-ES" dirty="0"/>
              <a:t>, </a:t>
            </a:r>
            <a:r>
              <a:rPr lang="es-ES" dirty="0" err="1"/>
              <a:t>Spain</a:t>
            </a:r>
            <a:r>
              <a:rPr lang="es-ES" dirty="0"/>
              <a:t>, June 16-18, </a:t>
            </a:r>
            <a:r>
              <a:rPr lang="es-ES" b="1" dirty="0"/>
              <a:t>2025</a:t>
            </a:r>
            <a:r>
              <a:rPr lang="es-ES" dirty="0"/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85EC1CE-94D1-6C56-6021-91F96EC37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763" y="3884229"/>
            <a:ext cx="3120638" cy="16780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6FAB5F2-731E-F6F1-38A6-DE5765697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216" y="1332611"/>
            <a:ext cx="3284584" cy="197609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FC4018B-E1FA-F242-966E-D975382CE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401" y="3625656"/>
            <a:ext cx="3284584" cy="2065060"/>
          </a:xfrm>
          <a:prstGeom prst="rect">
            <a:avLst/>
          </a:prstGeom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4AEBD75-70D7-8D74-95E6-D6704FA1C69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427456" cy="3455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err="1"/>
              <a:t>Segmentation</a:t>
            </a:r>
            <a:r>
              <a:rPr lang="es-ES" sz="1800" dirty="0"/>
              <a:t> </a:t>
            </a:r>
            <a:r>
              <a:rPr lang="es-ES" sz="1800" dirty="0" err="1"/>
              <a:t>Anything</a:t>
            </a:r>
            <a:r>
              <a:rPr lang="es-ES" sz="1800" dirty="0"/>
              <a:t> </a:t>
            </a:r>
            <a:r>
              <a:rPr lang="es-ES" sz="1800" dirty="0" err="1"/>
              <a:t>Model</a:t>
            </a:r>
            <a:r>
              <a:rPr lang="es-ES" sz="1800" dirty="0"/>
              <a:t> 2 (SAM2)</a:t>
            </a:r>
          </a:p>
          <a:p>
            <a:pPr lvl="1"/>
            <a:r>
              <a:rPr lang="es-ES" sz="1800" dirty="0" err="1"/>
              <a:t>Released</a:t>
            </a:r>
            <a:r>
              <a:rPr lang="es-ES" sz="1800" dirty="0"/>
              <a:t> </a:t>
            </a:r>
            <a:r>
              <a:rPr lang="es-ES" sz="1800" dirty="0" err="1"/>
              <a:t>by</a:t>
            </a:r>
            <a:r>
              <a:rPr lang="es-ES" sz="1800" dirty="0"/>
              <a:t> Meta </a:t>
            </a:r>
            <a:r>
              <a:rPr lang="es-ES" sz="1800" dirty="0" err="1"/>
              <a:t>on</a:t>
            </a:r>
            <a:r>
              <a:rPr lang="es-ES" sz="1800" dirty="0"/>
              <a:t> </a:t>
            </a:r>
            <a:r>
              <a:rPr lang="es-ES" sz="1800" dirty="0" err="1"/>
              <a:t>summer</a:t>
            </a:r>
            <a:r>
              <a:rPr lang="es-ES" sz="1800" dirty="0"/>
              <a:t> 2024</a:t>
            </a:r>
          </a:p>
          <a:p>
            <a:pPr lvl="1"/>
            <a:r>
              <a:rPr lang="es-ES" sz="1800" dirty="0" err="1"/>
              <a:t>Promptable</a:t>
            </a:r>
            <a:r>
              <a:rPr lang="es-ES" sz="1800" dirty="0"/>
              <a:t> video </a:t>
            </a:r>
            <a:r>
              <a:rPr lang="es-ES" sz="1800" dirty="0" err="1"/>
              <a:t>segmentation</a:t>
            </a:r>
            <a:endParaRPr lang="es-ES" sz="1800" dirty="0"/>
          </a:p>
          <a:p>
            <a:r>
              <a:rPr lang="es-ES" sz="1800" dirty="0"/>
              <a:t>SAM2 </a:t>
            </a:r>
            <a:r>
              <a:rPr lang="es-ES" sz="1800" dirty="0" err="1"/>
              <a:t>Migration</a:t>
            </a:r>
            <a:r>
              <a:rPr lang="es-ES" sz="1800" dirty="0"/>
              <a:t> </a:t>
            </a:r>
            <a:r>
              <a:rPr lang="es-ES" sz="1800" dirty="0" err="1"/>
              <a:t>to</a:t>
            </a:r>
            <a:r>
              <a:rPr lang="es-ES" sz="1800" dirty="0"/>
              <a:t> C++</a:t>
            </a:r>
          </a:p>
          <a:p>
            <a:r>
              <a:rPr lang="es-ES" sz="1800" dirty="0"/>
              <a:t>6 ONNX </a:t>
            </a:r>
            <a:r>
              <a:rPr lang="es-ES" sz="1800" dirty="0" err="1"/>
              <a:t>models</a:t>
            </a:r>
            <a:endParaRPr lang="es-ES" sz="1800" dirty="0"/>
          </a:p>
          <a:p>
            <a:r>
              <a:rPr lang="es-ES" sz="1800" dirty="0"/>
              <a:t>3000 </a:t>
            </a:r>
            <a:r>
              <a:rPr lang="es-ES" sz="1800" dirty="0" err="1"/>
              <a:t>lines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pipeline Python </a:t>
            </a:r>
            <a:r>
              <a:rPr lang="es-ES" sz="1800" dirty="0" err="1"/>
              <a:t>code</a:t>
            </a:r>
            <a:endParaRPr lang="es-ES" sz="1800" dirty="0"/>
          </a:p>
          <a:p>
            <a:r>
              <a:rPr lang="es-ES" sz="1800" dirty="0"/>
              <a:t>Performance </a:t>
            </a:r>
            <a:r>
              <a:rPr lang="es-ES" sz="1800" dirty="0" err="1"/>
              <a:t>evaluation</a:t>
            </a:r>
            <a:endParaRPr lang="es-ES" sz="1800" dirty="0"/>
          </a:p>
          <a:p>
            <a:r>
              <a:rPr lang="es-ES" sz="1800" dirty="0" err="1"/>
              <a:t>Comparison</a:t>
            </a:r>
            <a:r>
              <a:rPr lang="es-ES" sz="1800" dirty="0"/>
              <a:t> </a:t>
            </a:r>
            <a:r>
              <a:rPr lang="es-ES" sz="1800" dirty="0" err="1"/>
              <a:t>with</a:t>
            </a:r>
            <a:r>
              <a:rPr lang="es-ES" sz="1800" dirty="0"/>
              <a:t> </a:t>
            </a:r>
            <a:r>
              <a:rPr lang="es-ES" sz="1800" dirty="0" err="1"/>
              <a:t>cloud</a:t>
            </a:r>
            <a:r>
              <a:rPr lang="es-ES" sz="1800" dirty="0"/>
              <a:t> </a:t>
            </a:r>
            <a:r>
              <a:rPr lang="es-ES" sz="1800" dirty="0" err="1"/>
              <a:t>depl</a:t>
            </a:r>
            <a:r>
              <a:rPr lang="es-ES" sz="1800" dirty="0"/>
              <a:t>.</a:t>
            </a:r>
          </a:p>
          <a:p>
            <a:r>
              <a:rPr lang="es-ES" sz="1800" dirty="0" err="1"/>
              <a:t>Accuracy</a:t>
            </a:r>
            <a:r>
              <a:rPr lang="es-ES" sz="1800" dirty="0"/>
              <a:t> </a:t>
            </a:r>
            <a:r>
              <a:rPr lang="es-ES" sz="1800" dirty="0" err="1"/>
              <a:t>evaluation</a:t>
            </a:r>
            <a:endParaRPr lang="es-ES" sz="1800" dirty="0"/>
          </a:p>
          <a:p>
            <a:endParaRPr lang="es-ES" sz="24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592396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2D837-A779-F45F-C906-D344D6690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54A9FA-D43B-13C6-F039-A2BB3A6D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err="1"/>
              <a:t>Efficient</a:t>
            </a:r>
            <a:r>
              <a:rPr lang="es-ES" sz="3200"/>
              <a:t> </a:t>
            </a:r>
            <a:r>
              <a:rPr lang="es-ES" sz="3200" err="1"/>
              <a:t>Vision</a:t>
            </a:r>
            <a:r>
              <a:rPr lang="es-ES" sz="3200"/>
              <a:t> </a:t>
            </a:r>
            <a:r>
              <a:rPr lang="es-ES" sz="3200" err="1"/>
              <a:t>Transformer</a:t>
            </a:r>
            <a:r>
              <a:rPr lang="es-ES" sz="3200"/>
              <a:t> </a:t>
            </a:r>
            <a:r>
              <a:rPr lang="es-ES" sz="3200" err="1"/>
              <a:t>Inference</a:t>
            </a:r>
            <a:r>
              <a:rPr lang="es-ES" sz="3200"/>
              <a:t> </a:t>
            </a:r>
            <a:r>
              <a:rPr lang="es-ES" sz="3200" err="1"/>
              <a:t>on</a:t>
            </a:r>
            <a:r>
              <a:rPr lang="es-ES" sz="3200"/>
              <a:t> Edge </a:t>
            </a:r>
            <a:r>
              <a:rPr lang="es-ES" sz="3200" err="1"/>
              <a:t>Devices</a:t>
            </a:r>
            <a:endParaRPr lang="es-ES" sz="320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4D689A7-A1AD-4D65-9CF8-063043CD506A}"/>
              </a:ext>
            </a:extLst>
          </p:cNvPr>
          <p:cNvSpPr txBox="1"/>
          <p:nvPr/>
        </p:nvSpPr>
        <p:spPr>
          <a:xfrm>
            <a:off x="1162297" y="5682545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dirty="0"/>
          </a:p>
          <a:p>
            <a:r>
              <a:rPr lang="es-ES" dirty="0"/>
              <a:t>[10] Aleix Armero, </a:t>
            </a:r>
            <a:r>
              <a:rPr lang="es-ES" dirty="0" err="1"/>
              <a:t>Efficient</a:t>
            </a:r>
            <a:r>
              <a:rPr lang="es-ES" dirty="0"/>
              <a:t> </a:t>
            </a:r>
            <a:r>
              <a:rPr lang="es-ES" dirty="0" err="1"/>
              <a:t>Vision</a:t>
            </a:r>
            <a:r>
              <a:rPr lang="es-ES" dirty="0"/>
              <a:t> </a:t>
            </a:r>
            <a:r>
              <a:rPr lang="es-ES" dirty="0" err="1"/>
              <a:t>Transformer</a:t>
            </a:r>
            <a:r>
              <a:rPr lang="es-ES" dirty="0"/>
              <a:t> </a:t>
            </a:r>
            <a:r>
              <a:rPr lang="es-ES" dirty="0" err="1"/>
              <a:t>Inference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Edge </a:t>
            </a:r>
            <a:r>
              <a:rPr lang="es-ES" dirty="0" err="1"/>
              <a:t>Devices</a:t>
            </a:r>
            <a:r>
              <a:rPr lang="es-ES" dirty="0"/>
              <a:t>. </a:t>
            </a:r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report</a:t>
            </a:r>
            <a:r>
              <a:rPr lang="es-ES" dirty="0"/>
              <a:t>. </a:t>
            </a:r>
            <a:r>
              <a:rPr lang="es-ES" b="1" dirty="0"/>
              <a:t>2025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FF53C99-A6FE-5EBE-F916-AE4C7E169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259221" cy="253650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9CDC5097-A6F7-F539-17FF-18589A7DEA1E}"/>
              </a:ext>
            </a:extLst>
          </p:cNvPr>
          <p:cNvSpPr txBox="1"/>
          <p:nvPr/>
        </p:nvSpPr>
        <p:spPr>
          <a:xfrm>
            <a:off x="6837382" y="1493518"/>
            <a:ext cx="32625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err="1"/>
              <a:t>Pruning</a:t>
            </a:r>
            <a:r>
              <a:rPr lang="es-ES" sz="1600"/>
              <a:t> + </a:t>
            </a:r>
            <a:r>
              <a:rPr lang="es-ES" sz="1600" err="1"/>
              <a:t>Merging</a:t>
            </a:r>
            <a:r>
              <a:rPr lang="es-ES" sz="1600"/>
              <a:t> + </a:t>
            </a:r>
            <a:r>
              <a:rPr lang="es-ES" sz="1600" err="1"/>
              <a:t>Quantization</a:t>
            </a:r>
            <a:endParaRPr lang="es-ES" sz="1600" b="1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235A2B0-732F-B5F4-FCE3-311FE3849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755" y="1778866"/>
            <a:ext cx="4885296" cy="253650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DC8DBE5-543A-3E1A-EAF1-19B1F9CB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624" y="4315369"/>
            <a:ext cx="2128003" cy="1650135"/>
          </a:xfrm>
          <a:prstGeom prst="rect">
            <a:avLst/>
          </a:prstGeom>
        </p:spPr>
      </p:pic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575A2D35-C56D-A14A-C92E-042F45A4B6E8}"/>
              </a:ext>
            </a:extLst>
          </p:cNvPr>
          <p:cNvSpPr txBox="1">
            <a:spLocks/>
          </p:cNvSpPr>
          <p:nvPr/>
        </p:nvSpPr>
        <p:spPr>
          <a:xfrm>
            <a:off x="838200" y="1611568"/>
            <a:ext cx="4005942" cy="19744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err="1"/>
              <a:t>ViT</a:t>
            </a:r>
            <a:r>
              <a:rPr lang="es-ES" sz="1800"/>
              <a:t> + </a:t>
            </a:r>
            <a:r>
              <a:rPr lang="es-ES" sz="1800" err="1"/>
              <a:t>Quantization</a:t>
            </a:r>
            <a:r>
              <a:rPr lang="es-ES" sz="1800"/>
              <a:t>, </a:t>
            </a:r>
            <a:r>
              <a:rPr lang="es-ES" sz="1800" err="1"/>
              <a:t>knowledge</a:t>
            </a:r>
            <a:r>
              <a:rPr lang="es-ES" sz="1800"/>
              <a:t> </a:t>
            </a:r>
            <a:r>
              <a:rPr lang="es-ES" sz="1800" err="1"/>
              <a:t>distillation</a:t>
            </a:r>
            <a:r>
              <a:rPr lang="es-ES" sz="1800"/>
              <a:t>, token </a:t>
            </a:r>
            <a:r>
              <a:rPr lang="es-ES" sz="1800" err="1"/>
              <a:t>merging</a:t>
            </a:r>
            <a:r>
              <a:rPr lang="es-ES" sz="1800"/>
              <a:t>, and </a:t>
            </a:r>
            <a:r>
              <a:rPr lang="es-ES" sz="1800" err="1"/>
              <a:t>pruning</a:t>
            </a:r>
            <a:endParaRPr lang="es-ES" sz="1800"/>
          </a:p>
          <a:p>
            <a:r>
              <a:rPr lang="es-ES" sz="1800"/>
              <a:t>Individual </a:t>
            </a:r>
            <a:r>
              <a:rPr lang="es-ES" sz="1800" err="1"/>
              <a:t>techniques</a:t>
            </a:r>
            <a:r>
              <a:rPr lang="es-ES" sz="1800"/>
              <a:t> and </a:t>
            </a:r>
            <a:r>
              <a:rPr lang="es-ES" sz="1800" err="1"/>
              <a:t>their</a:t>
            </a:r>
            <a:r>
              <a:rPr lang="es-ES" sz="1800"/>
              <a:t> </a:t>
            </a:r>
            <a:r>
              <a:rPr lang="es-ES" sz="1800" err="1"/>
              <a:t>combinations</a:t>
            </a:r>
            <a:endParaRPr lang="es-ES" sz="1800"/>
          </a:p>
          <a:p>
            <a:r>
              <a:rPr lang="es-ES" sz="1800" err="1"/>
              <a:t>latency-accuracy</a:t>
            </a:r>
            <a:r>
              <a:rPr lang="es-ES" sz="1800"/>
              <a:t> and </a:t>
            </a:r>
            <a:r>
              <a:rPr lang="es-ES" sz="1800" err="1"/>
              <a:t>memory-accuracy</a:t>
            </a:r>
            <a:r>
              <a:rPr lang="es-ES" sz="1800"/>
              <a:t> </a:t>
            </a:r>
            <a:r>
              <a:rPr lang="es-ES" sz="1800" err="1"/>
              <a:t>trade-offs</a:t>
            </a:r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3769810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DE29D-1004-E93D-07E6-5DDD85DE8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C8DED4-919E-10C8-F1C4-80C51689B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077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 err="1"/>
              <a:t>Interpretability</a:t>
            </a:r>
            <a:r>
              <a:rPr lang="es-ES" sz="3200" dirty="0"/>
              <a:t> </a:t>
            </a:r>
            <a:r>
              <a:rPr lang="es-ES" sz="3200" dirty="0" err="1"/>
              <a:t>Techniques</a:t>
            </a:r>
            <a:r>
              <a:rPr lang="es-ES" sz="3200" dirty="0"/>
              <a:t> in BEV </a:t>
            </a:r>
            <a:br>
              <a:rPr lang="es-ES" sz="3200" dirty="0"/>
            </a:br>
            <a:r>
              <a:rPr lang="es-ES" sz="3200" dirty="0" err="1"/>
              <a:t>Autonomous</a:t>
            </a:r>
            <a:r>
              <a:rPr lang="es-ES" sz="3200" dirty="0"/>
              <a:t> </a:t>
            </a:r>
            <a:r>
              <a:rPr lang="es-ES" sz="3200" dirty="0" err="1"/>
              <a:t>Driving</a:t>
            </a:r>
            <a:r>
              <a:rPr lang="es-ES" sz="3200" dirty="0"/>
              <a:t> </a:t>
            </a:r>
            <a:r>
              <a:rPr lang="es-ES" sz="3200" dirty="0" err="1"/>
              <a:t>Models</a:t>
            </a:r>
            <a:endParaRPr lang="es-ES" sz="3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1F66DAD-3AB5-6651-FD91-70B61D837430}"/>
              </a:ext>
            </a:extLst>
          </p:cNvPr>
          <p:cNvSpPr txBox="1"/>
          <p:nvPr/>
        </p:nvSpPr>
        <p:spPr>
          <a:xfrm>
            <a:off x="1053440" y="5747859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dirty="0"/>
          </a:p>
          <a:p>
            <a:r>
              <a:rPr lang="es-ES" dirty="0"/>
              <a:t>[11] Adria Ruiz, Ruben Tous and Josep Ramon Casas. </a:t>
            </a:r>
            <a:r>
              <a:rPr lang="es-ES" dirty="0" err="1"/>
              <a:t>Interpretability</a:t>
            </a:r>
            <a:r>
              <a:rPr lang="es-ES" dirty="0"/>
              <a:t> </a:t>
            </a:r>
            <a:r>
              <a:rPr lang="es-ES" dirty="0" err="1"/>
              <a:t>Techniques</a:t>
            </a:r>
            <a:r>
              <a:rPr lang="es-ES" dirty="0"/>
              <a:t> in BEV </a:t>
            </a:r>
            <a:r>
              <a:rPr lang="es-ES" dirty="0" err="1"/>
              <a:t>Autonomous</a:t>
            </a:r>
            <a:r>
              <a:rPr lang="es-ES" dirty="0"/>
              <a:t> </a:t>
            </a:r>
            <a:r>
              <a:rPr lang="es-ES" dirty="0" err="1"/>
              <a:t>Driving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. </a:t>
            </a:r>
            <a:r>
              <a:rPr lang="es-ES" b="1" dirty="0"/>
              <a:t>2025 </a:t>
            </a:r>
            <a:r>
              <a:rPr lang="es-ES" dirty="0"/>
              <a:t>(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submitted</a:t>
            </a:r>
            <a:r>
              <a:rPr lang="es-ES" dirty="0"/>
              <a:t>)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34BABF71-1B1D-6DD3-AC7A-ACF71DDA8DD8}"/>
              </a:ext>
            </a:extLst>
          </p:cNvPr>
          <p:cNvSpPr txBox="1">
            <a:spLocks/>
          </p:cNvSpPr>
          <p:nvPr/>
        </p:nvSpPr>
        <p:spPr>
          <a:xfrm>
            <a:off x="838200" y="1611568"/>
            <a:ext cx="4005942" cy="1974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err="1"/>
              <a:t>ViT</a:t>
            </a:r>
            <a:r>
              <a:rPr lang="es-ES" sz="1800"/>
              <a:t>, 6 cameras, time, 3D </a:t>
            </a:r>
            <a:r>
              <a:rPr lang="es-ES" sz="1800" err="1"/>
              <a:t>detection+segmentation</a:t>
            </a:r>
            <a:endParaRPr lang="es-ES" sz="1800"/>
          </a:p>
          <a:p>
            <a:r>
              <a:rPr lang="es-ES" sz="1800" err="1"/>
              <a:t>Vanilla</a:t>
            </a:r>
            <a:r>
              <a:rPr lang="es-ES" sz="1800"/>
              <a:t> </a:t>
            </a:r>
            <a:r>
              <a:rPr lang="es-ES" sz="1800" err="1"/>
              <a:t>gradients</a:t>
            </a:r>
            <a:r>
              <a:rPr lang="es-ES" sz="1800"/>
              <a:t> and </a:t>
            </a:r>
            <a:r>
              <a:rPr lang="es-ES" sz="1800" err="1"/>
              <a:t>integrated</a:t>
            </a:r>
            <a:r>
              <a:rPr lang="es-ES" sz="1800"/>
              <a:t> </a:t>
            </a:r>
            <a:r>
              <a:rPr lang="es-ES" sz="1800" err="1"/>
              <a:t>gradients</a:t>
            </a:r>
            <a:endParaRPr lang="es-ES" sz="1800"/>
          </a:p>
          <a:p>
            <a:r>
              <a:rPr lang="es-ES" sz="1800" err="1"/>
              <a:t>Differentiable</a:t>
            </a:r>
            <a:r>
              <a:rPr lang="es-ES" sz="1800"/>
              <a:t> NDS</a:t>
            </a:r>
          </a:p>
          <a:p>
            <a:r>
              <a:rPr lang="es-ES" sz="1800" err="1"/>
              <a:t>Perturbation</a:t>
            </a:r>
            <a:r>
              <a:rPr lang="es-ES" sz="1800"/>
              <a:t> </a:t>
            </a:r>
            <a:r>
              <a:rPr lang="es-ES" sz="1800" err="1"/>
              <a:t>tests</a:t>
            </a:r>
            <a:endParaRPr lang="es-ES" sz="18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057893-BFDE-D48C-B15D-697A95FD9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154" y="3392625"/>
            <a:ext cx="4894692" cy="26019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5E3659-C2AB-F5F2-A4B9-F66FDFCFC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79" y="3733503"/>
            <a:ext cx="4738681" cy="21618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D5674B1-90D3-2143-40B0-A4E815239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435" y="1297682"/>
            <a:ext cx="5867400" cy="191342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2DCECF9-6DCF-A43A-6AD6-7B1039E53939}"/>
              </a:ext>
            </a:extLst>
          </p:cNvPr>
          <p:cNvSpPr txBox="1"/>
          <p:nvPr/>
        </p:nvSpPr>
        <p:spPr>
          <a:xfrm>
            <a:off x="8853635" y="372402"/>
            <a:ext cx="1709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in </a:t>
            </a:r>
            <a:r>
              <a:rPr lang="es-ES" sz="1400" dirty="0" err="1"/>
              <a:t>colaboration</a:t>
            </a:r>
            <a:r>
              <a:rPr lang="es-ES" sz="1400" dirty="0"/>
              <a:t> </a:t>
            </a:r>
            <a:r>
              <a:rPr lang="es-ES" sz="1400" dirty="0" err="1"/>
              <a:t>with</a:t>
            </a:r>
            <a:endParaRPr lang="es-ES" sz="14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C4C6E6F-E203-6A13-99EC-76E818A10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199" y="633298"/>
            <a:ext cx="2163734" cy="44648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867944F-5CF5-3905-128E-9A9ABD6AC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3635" y="633298"/>
            <a:ext cx="504564" cy="48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67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9E555-33BB-2494-5711-ECAA3A783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78FD2-7861-56DB-4D6C-E7B10DDF5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b="1" dirty="0">
                <a:latin typeface="Arcade Normal" pitchFamily="49" charset="0"/>
              </a:rPr>
              <a:t>BIMAI</a:t>
            </a:r>
            <a:br>
              <a:rPr lang="es-ES" dirty="0"/>
            </a:br>
            <a:r>
              <a:rPr lang="es-ES" sz="27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Barcelona </a:t>
            </a:r>
            <a:r>
              <a:rPr lang="es-ES" sz="27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Image</a:t>
            </a:r>
            <a:r>
              <a:rPr lang="es-ES" sz="27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and Artificial </a:t>
            </a:r>
            <a:r>
              <a:rPr lang="es-ES" sz="27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Intelligence</a:t>
            </a:r>
            <a:r>
              <a:rPr lang="es-ES" sz="27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s-ES" sz="2700" b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Lab</a:t>
            </a:r>
            <a:br>
              <a:rPr lang="es-ES" sz="3200" b="0" dirty="0">
                <a:effectLst/>
              </a:rPr>
            </a:br>
            <a:br>
              <a:rPr lang="es-ES" sz="3200" b="0" dirty="0">
                <a:effectLst/>
              </a:rPr>
            </a:br>
            <a:endParaRPr lang="es-ES" sz="3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FCDBBCD-28A9-4BAF-0DE0-CBBFB7DBA158}"/>
              </a:ext>
            </a:extLst>
          </p:cNvPr>
          <p:cNvSpPr txBox="1"/>
          <p:nvPr/>
        </p:nvSpPr>
        <p:spPr>
          <a:xfrm>
            <a:off x="8126569" y="5589106"/>
            <a:ext cx="3940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CROMAI</a:t>
            </a:r>
          </a:p>
          <a:p>
            <a:pPr algn="ctr"/>
            <a:r>
              <a:rPr lang="es-ES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Computational</a:t>
            </a:r>
            <a:r>
              <a:rPr lang="es-E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65000"/>
                    <a:lumOff val="35000"/>
                  </a:schemeClr>
                </a:solidFill>
              </a:rPr>
              <a:t>Resources</a:t>
            </a:r>
            <a:r>
              <a:rPr lang="es-E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err="1">
                <a:solidFill>
                  <a:schemeClr val="tx1">
                    <a:lumMod val="65000"/>
                    <a:lumOff val="35000"/>
                  </a:schemeClr>
                </a:solidFill>
              </a:rPr>
              <a:t>Orchestration</a:t>
            </a:r>
            <a:r>
              <a:rPr lang="es-E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es-ES">
                <a:solidFill>
                  <a:schemeClr val="tx1">
                    <a:lumMod val="65000"/>
                    <a:lumOff val="35000"/>
                  </a:schemeClr>
                </a:solidFill>
              </a:rPr>
              <a:t>and Management </a:t>
            </a:r>
            <a:r>
              <a:rPr lang="es-ES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es-ES">
                <a:solidFill>
                  <a:schemeClr val="tx1">
                    <a:lumMod val="65000"/>
                    <a:lumOff val="35000"/>
                  </a:schemeClr>
                </a:solidFill>
              </a:rPr>
              <a:t> AI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9C2210-5E1F-ED30-038D-CCE4CA566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47" y="5429215"/>
            <a:ext cx="4317374" cy="129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C644B882-D377-35E9-1566-E55EBA555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655" y="411909"/>
            <a:ext cx="1996966" cy="112329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51D90B9-0F0C-345E-837F-FAA9B544D20E}"/>
              </a:ext>
            </a:extLst>
          </p:cNvPr>
          <p:cNvSpPr txBox="1"/>
          <p:nvPr/>
        </p:nvSpPr>
        <p:spPr>
          <a:xfrm>
            <a:off x="4597604" y="3029771"/>
            <a:ext cx="25500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Ruben Tous</a:t>
            </a:r>
          </a:p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Beatriz Otero</a:t>
            </a:r>
          </a:p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Aleix Armero</a:t>
            </a:r>
          </a:p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Adrià Ruiz</a:t>
            </a:r>
          </a:p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Eduardo Cid</a:t>
            </a:r>
          </a:p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Rosa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Ceano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Maria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Bertolin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Judith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Caldés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Albert Ruiz</a:t>
            </a:r>
          </a:p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Gustavo Rayo</a:t>
            </a:r>
          </a:p>
          <a:p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545C621-21F8-9104-8CF8-1B58D6654BE2}"/>
              </a:ext>
            </a:extLst>
          </p:cNvPr>
          <p:cNvSpPr txBox="1"/>
          <p:nvPr/>
        </p:nvSpPr>
        <p:spPr>
          <a:xfrm>
            <a:off x="6121604" y="3029771"/>
            <a:ext cx="25500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Camila Pérez</a:t>
            </a:r>
          </a:p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Héctor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Antona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Joffre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Alcivar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Roger García-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Alzórriz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Silvia Arellano</a:t>
            </a:r>
          </a:p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Carlos Valverde</a:t>
            </a:r>
          </a:p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Beatriz Gomes</a:t>
            </a:r>
          </a:p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Roc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Masana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Sergi Espinosa</a:t>
            </a:r>
          </a:p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Sebastià Nicolau</a:t>
            </a:r>
          </a:p>
          <a:p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104DD42-3B35-717D-5011-5A85FCB1036C}"/>
              </a:ext>
            </a:extLst>
          </p:cNvPr>
          <p:cNvSpPr txBox="1"/>
          <p:nvPr/>
        </p:nvSpPr>
        <p:spPr>
          <a:xfrm>
            <a:off x="5140510" y="2652979"/>
            <a:ext cx="255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CONTRIBUTORS:</a:t>
            </a:r>
          </a:p>
          <a:p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EEDAA26-D200-F717-B853-AA3DA6325524}"/>
              </a:ext>
            </a:extLst>
          </p:cNvPr>
          <p:cNvSpPr txBox="1"/>
          <p:nvPr/>
        </p:nvSpPr>
        <p:spPr>
          <a:xfrm>
            <a:off x="9144000" y="2532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s-ES" sz="1800" dirty="0" err="1">
                <a:solidFill>
                  <a:schemeClr val="bg1">
                    <a:lumMod val="75000"/>
                  </a:schemeClr>
                </a:solidFill>
              </a:rPr>
              <a:t>bimailab.github.io</a:t>
            </a:r>
            <a:r>
              <a:rPr lang="es-ES" sz="1800" dirty="0">
                <a:solidFill>
                  <a:schemeClr val="bg1">
                    <a:lumMod val="75000"/>
                  </a:schemeClr>
                </a:solidFill>
              </a:rPr>
              <a:t>/</a:t>
            </a:r>
            <a:br>
              <a:rPr lang="es-ES" sz="1800" dirty="0">
                <a:solidFill>
                  <a:schemeClr val="bg1">
                    <a:lumMod val="75000"/>
                  </a:schemeClr>
                </a:solidFill>
              </a:rPr>
            </a:br>
            <a:endParaRPr lang="es-E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34ABDCE-5B3E-48D9-7B5E-7494C44F0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621" y="599197"/>
            <a:ext cx="829030" cy="82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23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62983-F4C9-3666-8852-905EDF9D9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E84D6A-8720-B458-9424-E4B2BA5A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5058B6-672D-E121-3CAA-6D3543A17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BIMAI (Barcelona </a:t>
            </a:r>
            <a:r>
              <a:rPr lang="es-ES" dirty="0" err="1"/>
              <a:t>Image</a:t>
            </a:r>
            <a:r>
              <a:rPr lang="es-ES" dirty="0"/>
              <a:t> and Artificial </a:t>
            </a:r>
            <a:r>
              <a:rPr lang="es-ES" dirty="0" err="1"/>
              <a:t>Intelligence</a:t>
            </a:r>
            <a:r>
              <a:rPr lang="es-ES" dirty="0"/>
              <a:t> </a:t>
            </a:r>
            <a:r>
              <a:rPr lang="es-ES" dirty="0" err="1"/>
              <a:t>Lab</a:t>
            </a:r>
            <a:r>
              <a:rPr lang="es-ES" dirty="0"/>
              <a:t>)</a:t>
            </a:r>
          </a:p>
          <a:p>
            <a:r>
              <a:rPr lang="es-ES" dirty="0"/>
              <a:t>AI, </a:t>
            </a:r>
            <a:r>
              <a:rPr lang="es-ES" dirty="0" err="1"/>
              <a:t>Computer</a:t>
            </a:r>
            <a:r>
              <a:rPr lang="es-ES" dirty="0"/>
              <a:t> </a:t>
            </a:r>
            <a:r>
              <a:rPr lang="es-ES" dirty="0" err="1"/>
              <a:t>Vision</a:t>
            </a:r>
            <a:r>
              <a:rPr lang="es-ES" dirty="0"/>
              <a:t> and  </a:t>
            </a:r>
            <a:r>
              <a:rPr lang="es-ES" dirty="0" err="1"/>
              <a:t>image</a:t>
            </a:r>
            <a:r>
              <a:rPr lang="es-ES" dirty="0"/>
              <a:t>/video </a:t>
            </a:r>
            <a:r>
              <a:rPr lang="es-ES" dirty="0" err="1"/>
              <a:t>synthesis</a:t>
            </a:r>
            <a:endParaRPr lang="es-ES" dirty="0"/>
          </a:p>
          <a:p>
            <a:pPr lvl="1"/>
            <a:r>
              <a:rPr lang="es-ES" dirty="0"/>
              <a:t>Focus </a:t>
            </a:r>
            <a:r>
              <a:rPr lang="es-ES" dirty="0" err="1"/>
              <a:t>on</a:t>
            </a:r>
            <a:r>
              <a:rPr lang="es-ES" dirty="0"/>
              <a:t> visual </a:t>
            </a:r>
            <a:r>
              <a:rPr lang="es-ES" dirty="0" err="1"/>
              <a:t>arts</a:t>
            </a:r>
            <a:endParaRPr lang="es-ES" dirty="0"/>
          </a:p>
          <a:p>
            <a:r>
              <a:rPr lang="es-ES" dirty="0" err="1"/>
              <a:t>Algorithms</a:t>
            </a:r>
            <a:endParaRPr lang="es-ES" dirty="0"/>
          </a:p>
          <a:p>
            <a:pPr lvl="1"/>
            <a:r>
              <a:rPr lang="es-ES" dirty="0" err="1"/>
              <a:t>Emphasis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non-mainstream creative </a:t>
            </a:r>
            <a:r>
              <a:rPr lang="es-ES" dirty="0" err="1"/>
              <a:t>flows</a:t>
            </a:r>
            <a:r>
              <a:rPr lang="es-ES" dirty="0"/>
              <a:t> (</a:t>
            </a:r>
            <a:r>
              <a:rPr lang="es-ES" dirty="0" err="1"/>
              <a:t>e.g</a:t>
            </a:r>
            <a:r>
              <a:rPr lang="es-ES" dirty="0"/>
              <a:t>. </a:t>
            </a:r>
            <a:r>
              <a:rPr lang="es-ES" dirty="0" err="1"/>
              <a:t>traditional</a:t>
            </a:r>
            <a:r>
              <a:rPr lang="es-ES" dirty="0"/>
              <a:t> 2D </a:t>
            </a:r>
            <a:r>
              <a:rPr lang="es-ES" dirty="0" err="1"/>
              <a:t>animation</a:t>
            </a:r>
            <a:r>
              <a:rPr lang="es-ES" dirty="0"/>
              <a:t>, </a:t>
            </a:r>
            <a:r>
              <a:rPr lang="es-ES" dirty="0" err="1"/>
              <a:t>educational</a:t>
            </a:r>
            <a:r>
              <a:rPr lang="es-ES" dirty="0"/>
              <a:t> </a:t>
            </a:r>
            <a:r>
              <a:rPr lang="es-ES" dirty="0" err="1"/>
              <a:t>materials</a:t>
            </a:r>
            <a:r>
              <a:rPr lang="es-ES" dirty="0"/>
              <a:t>, indie </a:t>
            </a:r>
            <a:r>
              <a:rPr lang="es-ES" dirty="0" err="1"/>
              <a:t>videogames</a:t>
            </a:r>
            <a:r>
              <a:rPr lang="es-ES" dirty="0"/>
              <a:t>, etc.)</a:t>
            </a:r>
          </a:p>
          <a:p>
            <a:r>
              <a:rPr lang="es-ES" dirty="0" err="1"/>
              <a:t>Computational</a:t>
            </a:r>
            <a:r>
              <a:rPr lang="es-ES" dirty="0"/>
              <a:t> performance</a:t>
            </a:r>
          </a:p>
          <a:p>
            <a:pPr lvl="1"/>
            <a:r>
              <a:rPr lang="es-ES" dirty="0"/>
              <a:t>AI </a:t>
            </a:r>
            <a:r>
              <a:rPr lang="es-ES" dirty="0" err="1"/>
              <a:t>inference</a:t>
            </a:r>
            <a:r>
              <a:rPr lang="es-ES" dirty="0"/>
              <a:t> </a:t>
            </a:r>
            <a:r>
              <a:rPr lang="es-ES" dirty="0" err="1"/>
              <a:t>workflows</a:t>
            </a:r>
            <a:r>
              <a:rPr lang="es-ES" dirty="0"/>
              <a:t> and </a:t>
            </a:r>
            <a:r>
              <a:rPr lang="es-ES" dirty="0" err="1"/>
              <a:t>deployment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commodity</a:t>
            </a:r>
            <a:r>
              <a:rPr lang="es-ES" dirty="0"/>
              <a:t> hardware</a:t>
            </a:r>
          </a:p>
        </p:txBody>
      </p:sp>
    </p:spTree>
    <p:extLst>
      <p:ext uri="{BB962C8B-B14F-4D97-AF65-F5344CB8AC3E}">
        <p14:creationId xmlns:p14="http://schemas.microsoft.com/office/powerpoint/2010/main" val="582064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9394E-1D83-B727-E916-4EFABFC72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219268F-697F-2099-71B5-E69CCA839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937" y="1807028"/>
            <a:ext cx="3918860" cy="2449286"/>
          </a:xfrm>
        </p:spPr>
        <p:txBody>
          <a:bodyPr>
            <a:normAutofit fontScale="90000"/>
          </a:bodyPr>
          <a:lstStyle/>
          <a:p>
            <a:r>
              <a:rPr lang="es-ES" sz="3600" b="1" dirty="0"/>
              <a:t>#video-</a:t>
            </a:r>
            <a:r>
              <a:rPr lang="es-ES" sz="3600" b="1" dirty="0" err="1"/>
              <a:t>to</a:t>
            </a:r>
            <a:r>
              <a:rPr lang="es-ES" sz="3600" b="1" dirty="0"/>
              <a:t>-</a:t>
            </a:r>
            <a:r>
              <a:rPr lang="es-ES" sz="3600" b="1" dirty="0" err="1"/>
              <a:t>animation</a:t>
            </a:r>
            <a:br>
              <a:rPr lang="es-ES" sz="3600" b="1" dirty="0"/>
            </a:br>
            <a:r>
              <a:rPr lang="es-ES" sz="3600" b="1" dirty="0"/>
              <a:t>#video-</a:t>
            </a:r>
            <a:r>
              <a:rPr lang="es-ES" sz="3600" b="1" dirty="0" err="1"/>
              <a:t>to</a:t>
            </a:r>
            <a:r>
              <a:rPr lang="es-ES" sz="3600" b="1" dirty="0"/>
              <a:t>-video</a:t>
            </a:r>
            <a:br>
              <a:rPr lang="es-ES" sz="3600" b="1" dirty="0"/>
            </a:br>
            <a:r>
              <a:rPr lang="es-ES" sz="3600" b="1" dirty="0"/>
              <a:t>#</a:t>
            </a:r>
            <a:r>
              <a:rPr lang="es-ES" sz="3600" b="1" dirty="0" err="1"/>
              <a:t>rotoscoping</a:t>
            </a:r>
            <a:br>
              <a:rPr lang="es-ES" sz="3600" b="1" dirty="0"/>
            </a:br>
            <a:endParaRPr lang="es-ES" sz="3600" b="1" dirty="0"/>
          </a:p>
        </p:txBody>
      </p:sp>
    </p:spTree>
    <p:extLst>
      <p:ext uri="{BB962C8B-B14F-4D97-AF65-F5344CB8AC3E}">
        <p14:creationId xmlns:p14="http://schemas.microsoft.com/office/powerpoint/2010/main" val="15826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846AF-516E-2335-B0F6-FEA0DF09B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E3A024-CA50-DF7F-D709-A1067CF30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426"/>
            <a:ext cx="10515600" cy="1325563"/>
          </a:xfrm>
        </p:spPr>
        <p:txBody>
          <a:bodyPr>
            <a:normAutofit/>
          </a:bodyPr>
          <a:lstStyle/>
          <a:p>
            <a:r>
              <a:rPr lang="es-ES" sz="4000" dirty="0" err="1"/>
              <a:t>Rotoscoping</a:t>
            </a:r>
            <a:r>
              <a:rPr lang="es-ES" sz="4000" dirty="0"/>
              <a:t> </a:t>
            </a:r>
            <a:r>
              <a:rPr lang="es-ES" sz="4000" dirty="0" err="1"/>
              <a:t>through</a:t>
            </a:r>
            <a:r>
              <a:rPr lang="es-ES" sz="4000" dirty="0"/>
              <a:t> 3D Human Pose </a:t>
            </a:r>
            <a:r>
              <a:rPr lang="es-ES" sz="4000" dirty="0" err="1"/>
              <a:t>Estimation</a:t>
            </a:r>
            <a:endParaRPr lang="es-ES" sz="4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9FDD0D7-3E22-FBA4-F567-02FD1F182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20347"/>
            <a:ext cx="4974771" cy="263550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8ECF73F-5B3A-552B-BF52-DBAB9D214863}"/>
              </a:ext>
            </a:extLst>
          </p:cNvPr>
          <p:cNvSpPr txBox="1"/>
          <p:nvPr/>
        </p:nvSpPr>
        <p:spPr>
          <a:xfrm>
            <a:off x="206830" y="5092705"/>
            <a:ext cx="1144088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dirty="0"/>
          </a:p>
          <a:p>
            <a:r>
              <a:rPr lang="es-ES" sz="1600" dirty="0"/>
              <a:t>[1] Ruben Tous. </a:t>
            </a:r>
            <a:r>
              <a:rPr lang="es-ES" sz="1600" dirty="0" err="1"/>
              <a:t>Pictonaut</a:t>
            </a:r>
            <a:r>
              <a:rPr lang="es-ES" sz="1600" dirty="0"/>
              <a:t>: </a:t>
            </a:r>
            <a:r>
              <a:rPr lang="es-ES" sz="1600" dirty="0" err="1"/>
              <a:t>Movie</a:t>
            </a:r>
            <a:r>
              <a:rPr lang="es-ES" sz="1600" dirty="0"/>
              <a:t> </a:t>
            </a:r>
            <a:r>
              <a:rPr lang="es-ES" sz="1600" dirty="0" err="1"/>
              <a:t>Cartoonization</a:t>
            </a:r>
            <a:r>
              <a:rPr lang="es-ES" sz="1600" dirty="0"/>
              <a:t> </a:t>
            </a:r>
            <a:r>
              <a:rPr lang="es-ES" sz="1600" dirty="0" err="1"/>
              <a:t>Using</a:t>
            </a:r>
            <a:r>
              <a:rPr lang="es-ES" sz="1600" dirty="0"/>
              <a:t> 3D Human Pose </a:t>
            </a:r>
            <a:r>
              <a:rPr lang="es-ES" sz="1600" dirty="0" err="1"/>
              <a:t>Estimation</a:t>
            </a:r>
            <a:r>
              <a:rPr lang="es-ES" sz="1600" dirty="0"/>
              <a:t> and </a:t>
            </a:r>
            <a:r>
              <a:rPr lang="es-ES" sz="1600" dirty="0" err="1"/>
              <a:t>GANs</a:t>
            </a:r>
            <a:r>
              <a:rPr lang="es-ES" sz="1600" dirty="0"/>
              <a:t>. Multimedia Tools and </a:t>
            </a:r>
            <a:r>
              <a:rPr lang="es-ES" sz="1600" dirty="0" err="1"/>
              <a:t>Applications</a:t>
            </a:r>
            <a:r>
              <a:rPr lang="es-ES" sz="1600" dirty="0"/>
              <a:t> </a:t>
            </a:r>
            <a:r>
              <a:rPr lang="es-ES" sz="1600" dirty="0" err="1"/>
              <a:t>volume</a:t>
            </a:r>
            <a:r>
              <a:rPr lang="es-ES" sz="1600" dirty="0"/>
              <a:t> 82, </a:t>
            </a:r>
            <a:r>
              <a:rPr lang="es-ES" sz="1600" dirty="0" err="1"/>
              <a:t>pag.</a:t>
            </a:r>
            <a:r>
              <a:rPr lang="es-ES" sz="1600" dirty="0"/>
              <a:t> 21101–21115 (2023). </a:t>
            </a:r>
            <a:r>
              <a:rPr lang="es-ES" sz="1600" b="1" dirty="0"/>
              <a:t>2023</a:t>
            </a:r>
          </a:p>
          <a:p>
            <a:r>
              <a:rPr lang="es-ES" sz="1600" dirty="0"/>
              <a:t>[2] Ruben Tous, Jordi Nin and Laura Igual. Human Pose </a:t>
            </a:r>
            <a:r>
              <a:rPr lang="es-ES" sz="1600" dirty="0" err="1"/>
              <a:t>Completion</a:t>
            </a:r>
            <a:r>
              <a:rPr lang="es-ES" sz="1600" dirty="0"/>
              <a:t> in </a:t>
            </a:r>
            <a:r>
              <a:rPr lang="es-ES" sz="1600" dirty="0" err="1"/>
              <a:t>Partial</a:t>
            </a:r>
            <a:r>
              <a:rPr lang="es-ES" sz="1600" dirty="0"/>
              <a:t> </a:t>
            </a:r>
            <a:r>
              <a:rPr lang="es-ES" sz="1600" dirty="0" err="1"/>
              <a:t>Body</a:t>
            </a:r>
            <a:r>
              <a:rPr lang="es-ES" sz="1600" dirty="0"/>
              <a:t> Camera </a:t>
            </a:r>
            <a:r>
              <a:rPr lang="es-ES" sz="1600" dirty="0" err="1"/>
              <a:t>Shots</a:t>
            </a:r>
            <a:r>
              <a:rPr lang="es-ES" sz="1600" dirty="0"/>
              <a:t>. </a:t>
            </a:r>
            <a:r>
              <a:rPr lang="es-ES" sz="1600" dirty="0" err="1"/>
              <a:t>Journal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Experimental &amp; </a:t>
            </a:r>
            <a:r>
              <a:rPr lang="es-ES" sz="1600" dirty="0" err="1"/>
              <a:t>Theoretical</a:t>
            </a:r>
            <a:r>
              <a:rPr lang="es-ES" sz="1600" dirty="0"/>
              <a:t> Artificial </a:t>
            </a:r>
            <a:r>
              <a:rPr lang="es-ES" sz="1600" dirty="0" err="1"/>
              <a:t>Intelligence</a:t>
            </a:r>
            <a:r>
              <a:rPr lang="es-ES" sz="1600" dirty="0"/>
              <a:t>. </a:t>
            </a:r>
            <a:r>
              <a:rPr lang="es-ES" sz="1600" dirty="0" err="1"/>
              <a:t>July</a:t>
            </a:r>
            <a:r>
              <a:rPr lang="es-ES" sz="1600" dirty="0"/>
              <a:t> </a:t>
            </a:r>
            <a:r>
              <a:rPr lang="es-ES" sz="1600" b="1" dirty="0"/>
              <a:t>2023</a:t>
            </a:r>
            <a:r>
              <a:rPr lang="es-ES" sz="1600" dirty="0"/>
              <a:t>.</a:t>
            </a:r>
            <a:endParaRPr lang="es-ES" sz="1600" b="1" dirty="0"/>
          </a:p>
          <a:p>
            <a:r>
              <a:rPr lang="es-ES" sz="1600" dirty="0"/>
              <a:t>[3] Beatriz Gomes, Ruben Tous. A 3D Pipeline </a:t>
            </a:r>
            <a:r>
              <a:rPr lang="es-ES" sz="1600" dirty="0" err="1"/>
              <a:t>for</a:t>
            </a:r>
            <a:r>
              <a:rPr lang="es-ES" sz="1600" dirty="0"/>
              <a:t> 2D Pixel Art </a:t>
            </a:r>
            <a:r>
              <a:rPr lang="es-ES" sz="1600" dirty="0" err="1"/>
              <a:t>Animation</a:t>
            </a:r>
            <a:r>
              <a:rPr lang="es-ES" sz="1600" dirty="0"/>
              <a:t>. </a:t>
            </a:r>
            <a:r>
              <a:rPr lang="es-ES" sz="1600" b="1" dirty="0"/>
              <a:t>2023</a:t>
            </a:r>
          </a:p>
          <a:p>
            <a:endParaRPr lang="es-ES" sz="1600" b="1" dirty="0"/>
          </a:p>
        </p:txBody>
      </p:sp>
      <p:pic>
        <p:nvPicPr>
          <p:cNvPr id="12" name="result_dual.mp4">
            <a:hlinkClick r:id="" action="ppaction://media"/>
            <a:extLst>
              <a:ext uri="{FF2B5EF4-FFF2-40B4-BE49-F238E27FC236}">
                <a16:creationId xmlns:a16="http://schemas.microsoft.com/office/drawing/2014/main" id="{49BE07A3-6F2B-141A-A92F-EB88CC7968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11251" y="3190804"/>
            <a:ext cx="3290399" cy="185084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A41D44-F953-A672-DDA3-A9294F5D8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90" y="4322437"/>
            <a:ext cx="4851881" cy="8848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AAFBE5A-E611-B642-37EA-98FF291AFC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9031" y="1497321"/>
            <a:ext cx="3622619" cy="172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1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1DAB6-0112-0F26-57AB-D9C72F794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err="1"/>
              <a:t>Temporally</a:t>
            </a:r>
            <a:r>
              <a:rPr lang="es-ES" sz="3200" dirty="0"/>
              <a:t> </a:t>
            </a:r>
            <a:r>
              <a:rPr lang="es-ES" sz="3200" dirty="0" err="1"/>
              <a:t>Coherent</a:t>
            </a:r>
            <a:r>
              <a:rPr lang="es-ES" sz="3200" dirty="0"/>
              <a:t> Video </a:t>
            </a:r>
            <a:r>
              <a:rPr lang="es-ES" sz="3200" dirty="0" err="1"/>
              <a:t>Cartoonization</a:t>
            </a:r>
            <a:r>
              <a:rPr lang="es-ES" sz="3200" dirty="0"/>
              <a:t> </a:t>
            </a:r>
            <a:r>
              <a:rPr lang="es-ES" sz="3200" dirty="0" err="1"/>
              <a:t>for</a:t>
            </a:r>
            <a:r>
              <a:rPr lang="es-ES" sz="3200" dirty="0"/>
              <a:t> </a:t>
            </a:r>
            <a:r>
              <a:rPr lang="es-ES" sz="3200" dirty="0" err="1"/>
              <a:t>Animation</a:t>
            </a:r>
            <a:r>
              <a:rPr lang="es-ES" sz="3200" dirty="0"/>
              <a:t> </a:t>
            </a:r>
            <a:r>
              <a:rPr lang="es-ES" sz="3200" dirty="0" err="1"/>
              <a:t>Scenery</a:t>
            </a:r>
            <a:r>
              <a:rPr lang="es-ES" sz="3200" dirty="0"/>
              <a:t> </a:t>
            </a:r>
            <a:r>
              <a:rPr lang="es-ES" sz="3200" dirty="0" err="1"/>
              <a:t>Generation</a:t>
            </a:r>
            <a:endParaRPr lang="es-ES" sz="3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01668CC-6068-F4DF-30E1-23772BF4BF52}"/>
              </a:ext>
            </a:extLst>
          </p:cNvPr>
          <p:cNvSpPr txBox="1"/>
          <p:nvPr/>
        </p:nvSpPr>
        <p:spPr>
          <a:xfrm>
            <a:off x="914400" y="5441096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dirty="0"/>
          </a:p>
          <a:p>
            <a:r>
              <a:rPr lang="es-ES" dirty="0"/>
              <a:t>[4] Gustavo Rayo and Ruben Tous. </a:t>
            </a:r>
            <a:r>
              <a:rPr lang="es-ES" dirty="0" err="1"/>
              <a:t>Temporally</a:t>
            </a:r>
            <a:r>
              <a:rPr lang="es-ES" dirty="0"/>
              <a:t> </a:t>
            </a:r>
            <a:r>
              <a:rPr lang="es-ES" dirty="0" err="1"/>
              <a:t>Coherent</a:t>
            </a:r>
            <a:r>
              <a:rPr lang="es-ES" dirty="0"/>
              <a:t> Video </a:t>
            </a:r>
            <a:r>
              <a:rPr lang="es-ES" dirty="0" err="1"/>
              <a:t>Cartoonization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Animation</a:t>
            </a:r>
            <a:r>
              <a:rPr lang="es-ES" dirty="0"/>
              <a:t> </a:t>
            </a:r>
            <a:r>
              <a:rPr lang="es-ES" dirty="0" err="1"/>
              <a:t>Scenery</a:t>
            </a:r>
            <a:r>
              <a:rPr lang="es-ES" dirty="0"/>
              <a:t> </a:t>
            </a:r>
            <a:r>
              <a:rPr lang="es-ES" dirty="0" err="1"/>
              <a:t>Generation</a:t>
            </a:r>
            <a:r>
              <a:rPr lang="es-ES" dirty="0"/>
              <a:t>. </a:t>
            </a:r>
            <a:r>
              <a:rPr lang="es-ES" dirty="0" err="1"/>
              <a:t>Electronics</a:t>
            </a:r>
            <a:r>
              <a:rPr lang="es-ES" dirty="0"/>
              <a:t>, 13(17), 3462. </a:t>
            </a:r>
            <a:r>
              <a:rPr lang="es-ES" b="1" dirty="0"/>
              <a:t>2024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C3C8F47-4B5A-8857-D7F8-8681D8BD0DBD}"/>
              </a:ext>
            </a:extLst>
          </p:cNvPr>
          <p:cNvSpPr txBox="1"/>
          <p:nvPr/>
        </p:nvSpPr>
        <p:spPr>
          <a:xfrm>
            <a:off x="914400" y="4896803"/>
            <a:ext cx="105156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/>
          </a:p>
          <a:p>
            <a:r>
              <a:rPr lang="es-ES" sz="1600"/>
              <a:t>Demos: https://</a:t>
            </a:r>
            <a:r>
              <a:rPr lang="es-ES" sz="1600" err="1"/>
              <a:t>github.com</a:t>
            </a:r>
            <a:r>
              <a:rPr lang="es-ES" sz="1600"/>
              <a:t>/</a:t>
            </a:r>
            <a:r>
              <a:rPr lang="es-ES" sz="1600" err="1"/>
              <a:t>gustavorayo</a:t>
            </a:r>
            <a:r>
              <a:rPr lang="es-ES" sz="1600"/>
              <a:t>/video-</a:t>
            </a:r>
            <a:r>
              <a:rPr lang="es-ES" sz="1600" err="1"/>
              <a:t>to</a:t>
            </a:r>
            <a:r>
              <a:rPr lang="es-ES" sz="1600"/>
              <a:t>-</a:t>
            </a:r>
            <a:r>
              <a:rPr lang="es-ES" sz="1600" err="1"/>
              <a:t>cartoon</a:t>
            </a:r>
            <a:endParaRPr lang="es-ES" sz="16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FBD86B-B1F2-3921-3DBA-7951B20FF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162" y="1138858"/>
            <a:ext cx="4408953" cy="425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117AA90-73E0-2BD6-2850-7420892B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90688"/>
            <a:ext cx="1387833" cy="138783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4293A76-23C1-BCA1-E7F8-E42A43078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433" y="1671835"/>
            <a:ext cx="1406686" cy="140668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5C44A56-3917-1A1F-8224-6DE95F2A6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145989"/>
            <a:ext cx="1387833" cy="138783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848F628-25C8-B8A8-0448-82F4EC462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8433" y="3145989"/>
            <a:ext cx="1406686" cy="140668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E7B01A8-A0CB-A605-9EE4-C496618D9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828" y="2057183"/>
            <a:ext cx="1557012" cy="194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C19F1C3-B0FD-0DD4-AFDF-8638ED111559}"/>
              </a:ext>
            </a:extLst>
          </p:cNvPr>
          <p:cNvSpPr txBox="1"/>
          <p:nvPr/>
        </p:nvSpPr>
        <p:spPr>
          <a:xfrm>
            <a:off x="3726755" y="3973812"/>
            <a:ext cx="23692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err="1"/>
              <a:t>Sunset</a:t>
            </a:r>
            <a:r>
              <a:rPr lang="es-ES" sz="1600"/>
              <a:t> </a:t>
            </a:r>
            <a:r>
              <a:rPr lang="es-ES" sz="1600" err="1"/>
              <a:t>Over</a:t>
            </a:r>
            <a:r>
              <a:rPr lang="es-ES" sz="1600"/>
              <a:t> </a:t>
            </a:r>
            <a:r>
              <a:rPr lang="es-ES" sz="1600" err="1"/>
              <a:t>the</a:t>
            </a:r>
            <a:r>
              <a:rPr lang="es-ES" sz="1600"/>
              <a:t> Rice </a:t>
            </a:r>
            <a:r>
              <a:rPr lang="es-ES" sz="1600" err="1"/>
              <a:t>Fields</a:t>
            </a:r>
            <a:endParaRPr lang="es-ES" sz="1600"/>
          </a:p>
          <a:p>
            <a:pPr algn="ctr"/>
            <a:r>
              <a:rPr lang="es-ES" sz="1600" err="1"/>
              <a:t>Ryo</a:t>
            </a:r>
            <a:r>
              <a:rPr lang="es-ES" sz="1600"/>
              <a:t> </a:t>
            </a:r>
            <a:r>
              <a:rPr lang="es-ES" sz="1600" err="1"/>
              <a:t>Takemasa</a:t>
            </a:r>
            <a:endParaRPr lang="es-ES" sz="1600"/>
          </a:p>
        </p:txBody>
      </p:sp>
    </p:spTree>
    <p:extLst>
      <p:ext uri="{BB962C8B-B14F-4D97-AF65-F5344CB8AC3E}">
        <p14:creationId xmlns:p14="http://schemas.microsoft.com/office/powerpoint/2010/main" val="3800188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61BEB-EEFA-FED5-384B-2FCC8E04E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61671-482F-30DA-6BD6-F9796186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/>
              <a:t>Lester: </a:t>
            </a:r>
            <a:r>
              <a:rPr lang="es-ES" sz="3200" err="1"/>
              <a:t>Rotoscope</a:t>
            </a:r>
            <a:r>
              <a:rPr lang="es-ES" sz="3200"/>
              <a:t> </a:t>
            </a:r>
            <a:r>
              <a:rPr lang="es-ES" sz="3200" err="1"/>
              <a:t>Animation</a:t>
            </a:r>
            <a:r>
              <a:rPr lang="es-ES" sz="3200"/>
              <a:t> </a:t>
            </a:r>
            <a:r>
              <a:rPr lang="es-ES" sz="3200" err="1"/>
              <a:t>Through</a:t>
            </a:r>
            <a:r>
              <a:rPr lang="es-ES" sz="3200"/>
              <a:t> Video </a:t>
            </a:r>
            <a:r>
              <a:rPr lang="es-ES" sz="3200" err="1"/>
              <a:t>Object</a:t>
            </a:r>
            <a:r>
              <a:rPr lang="es-ES" sz="3200"/>
              <a:t> </a:t>
            </a:r>
            <a:r>
              <a:rPr lang="es-ES" sz="3200" err="1"/>
              <a:t>Segmentation</a:t>
            </a:r>
            <a:r>
              <a:rPr lang="es-ES" sz="3200"/>
              <a:t> and Tracking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5013A7A-6F71-59B7-7ADA-39EEDCD5F241}"/>
              </a:ext>
            </a:extLst>
          </p:cNvPr>
          <p:cNvSpPr txBox="1"/>
          <p:nvPr/>
        </p:nvSpPr>
        <p:spPr>
          <a:xfrm>
            <a:off x="914400" y="5441096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dirty="0"/>
          </a:p>
          <a:p>
            <a:r>
              <a:rPr lang="es-ES" dirty="0"/>
              <a:t>[5] Ruben Tous. Lester: </a:t>
            </a:r>
            <a:r>
              <a:rPr lang="es-ES" dirty="0" err="1"/>
              <a:t>Rotoscope</a:t>
            </a:r>
            <a:r>
              <a:rPr lang="es-ES" dirty="0"/>
              <a:t> </a:t>
            </a:r>
            <a:r>
              <a:rPr lang="es-ES" dirty="0" err="1"/>
              <a:t>Animation</a:t>
            </a:r>
            <a:r>
              <a:rPr lang="es-ES" dirty="0"/>
              <a:t> </a:t>
            </a:r>
            <a:r>
              <a:rPr lang="es-ES" dirty="0" err="1"/>
              <a:t>through</a:t>
            </a:r>
            <a:r>
              <a:rPr lang="es-ES" dirty="0"/>
              <a:t> Video </a:t>
            </a:r>
            <a:r>
              <a:rPr lang="es-ES" dirty="0" err="1"/>
              <a:t>Object</a:t>
            </a:r>
            <a:r>
              <a:rPr lang="es-ES" dirty="0"/>
              <a:t> </a:t>
            </a:r>
            <a:r>
              <a:rPr lang="es-ES" dirty="0" err="1"/>
              <a:t>Segmentation</a:t>
            </a:r>
            <a:r>
              <a:rPr lang="es-ES" dirty="0"/>
              <a:t> and Tracking. </a:t>
            </a:r>
            <a:r>
              <a:rPr lang="es-ES" dirty="0" err="1"/>
              <a:t>Algorithms</a:t>
            </a:r>
            <a:r>
              <a:rPr lang="es-ES" dirty="0"/>
              <a:t> 17, no. 8: 330. </a:t>
            </a:r>
            <a:r>
              <a:rPr lang="es-ES" b="1" dirty="0"/>
              <a:t>2024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E5E8445-F3CD-66EC-5CD1-83F7D2F98891}"/>
              </a:ext>
            </a:extLst>
          </p:cNvPr>
          <p:cNvSpPr txBox="1"/>
          <p:nvPr/>
        </p:nvSpPr>
        <p:spPr>
          <a:xfrm>
            <a:off x="914400" y="4896803"/>
            <a:ext cx="105156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/>
          </a:p>
          <a:p>
            <a:r>
              <a:rPr lang="es-ES" sz="1600"/>
              <a:t>Project page: https://</a:t>
            </a:r>
            <a:r>
              <a:rPr lang="es-ES" sz="1600" err="1"/>
              <a:t>github.com</a:t>
            </a:r>
            <a:r>
              <a:rPr lang="es-ES" sz="1600"/>
              <a:t>/</a:t>
            </a:r>
            <a:r>
              <a:rPr lang="es-ES" sz="1600" err="1"/>
              <a:t>rtous</a:t>
            </a:r>
            <a:r>
              <a:rPr lang="es-ES" sz="1600"/>
              <a:t>/</a:t>
            </a:r>
            <a:r>
              <a:rPr lang="es-ES" sz="1600" err="1"/>
              <a:t>lester</a:t>
            </a:r>
            <a:endParaRPr lang="es-ES" sz="1600"/>
          </a:p>
        </p:txBody>
      </p:sp>
      <p:pic>
        <p:nvPicPr>
          <p:cNvPr id="3074" name="Picture 2" descr="Algorithms 17 00330 g002">
            <a:extLst>
              <a:ext uri="{FF2B5EF4-FFF2-40B4-BE49-F238E27FC236}">
                <a16:creationId xmlns:a16="http://schemas.microsoft.com/office/drawing/2014/main" id="{7C3003DF-16F6-CC8D-78FD-F30F03BD0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014" y="1512812"/>
            <a:ext cx="4093513" cy="133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lgorithms 17 00330 g003">
            <a:extLst>
              <a:ext uri="{FF2B5EF4-FFF2-40B4-BE49-F238E27FC236}">
                <a16:creationId xmlns:a16="http://schemas.microsoft.com/office/drawing/2014/main" id="{7758584C-DD38-A8BC-98EE-B0F9ADE7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985" y="3154160"/>
            <a:ext cx="3526843" cy="208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lester_demo.mp4">
            <a:hlinkClick r:id="" action="ppaction://media"/>
            <a:extLst>
              <a:ext uri="{FF2B5EF4-FFF2-40B4-BE49-F238E27FC236}">
                <a16:creationId xmlns:a16="http://schemas.microsoft.com/office/drawing/2014/main" id="{38A71DF0-2314-EF94-8401-C21A6BB48D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4399" y="1867823"/>
            <a:ext cx="5609273" cy="31552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129881-06D7-35E1-E581-185686F802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2700" y="1167514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2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3C920-5F4D-A031-9A14-C90D9EB05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56CAC76-F481-C420-DEC1-9DF3F4087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199" y="2111827"/>
            <a:ext cx="3918860" cy="2231572"/>
          </a:xfrm>
        </p:spPr>
        <p:txBody>
          <a:bodyPr>
            <a:normAutofit fontScale="90000"/>
          </a:bodyPr>
          <a:lstStyle/>
          <a:p>
            <a:r>
              <a:rPr lang="es-ES" sz="3600" b="1" dirty="0"/>
              <a:t>#line-art</a:t>
            </a:r>
            <a:br>
              <a:rPr lang="es-ES" sz="3600" b="1" dirty="0"/>
            </a:br>
            <a:r>
              <a:rPr lang="es-ES" sz="3600" b="1" dirty="0"/>
              <a:t>#</a:t>
            </a:r>
            <a:r>
              <a:rPr lang="es-ES" sz="3600" b="1" dirty="0" err="1"/>
              <a:t>colorization</a:t>
            </a:r>
            <a:br>
              <a:rPr lang="es-ES" sz="3600" b="1" dirty="0"/>
            </a:br>
            <a:r>
              <a:rPr lang="es-ES" sz="3600" b="1" dirty="0"/>
              <a:t>#</a:t>
            </a:r>
            <a:r>
              <a:rPr lang="es-ES" sz="3600" b="1" dirty="0" err="1"/>
              <a:t>interpolation</a:t>
            </a:r>
            <a:br>
              <a:rPr lang="es-ES" sz="3600" b="1" dirty="0"/>
            </a:br>
            <a:r>
              <a:rPr lang="es-ES" sz="3600" b="1" dirty="0"/>
              <a:t>#</a:t>
            </a:r>
            <a:r>
              <a:rPr lang="es-ES" sz="3600" b="1" dirty="0" err="1"/>
              <a:t>superresolution</a:t>
            </a:r>
            <a:br>
              <a:rPr lang="es-ES" sz="3600" b="1" dirty="0"/>
            </a:br>
            <a:r>
              <a:rPr lang="es-ES" sz="3600" b="1" dirty="0"/>
              <a:t>#2D</a:t>
            </a:r>
          </a:p>
        </p:txBody>
      </p:sp>
    </p:spTree>
    <p:extLst>
      <p:ext uri="{BB962C8B-B14F-4D97-AF65-F5344CB8AC3E}">
        <p14:creationId xmlns:p14="http://schemas.microsoft.com/office/powerpoint/2010/main" val="1977947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B9710-8A92-CEDB-47F9-9516C6F0D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34640-5ABB-B34B-7F6A-DEA5876E5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2D </a:t>
            </a:r>
            <a:r>
              <a:rPr lang="es-ES" sz="4000" dirty="0" err="1"/>
              <a:t>Animation</a:t>
            </a:r>
            <a:r>
              <a:rPr lang="es-ES" sz="4000" dirty="0"/>
              <a:t> In-</a:t>
            </a:r>
            <a:r>
              <a:rPr lang="es-ES" sz="4000" dirty="0" err="1"/>
              <a:t>betweening</a:t>
            </a:r>
            <a:endParaRPr lang="es-ES" sz="4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E717CFD-09E4-F6FB-794C-E70A9CCE1D31}"/>
              </a:ext>
            </a:extLst>
          </p:cNvPr>
          <p:cNvSpPr txBox="1"/>
          <p:nvPr/>
        </p:nvSpPr>
        <p:spPr>
          <a:xfrm>
            <a:off x="424544" y="5478696"/>
            <a:ext cx="1149531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/>
              <a:t>[6] Judith </a:t>
            </a:r>
            <a:r>
              <a:rPr lang="es-ES" sz="1600" dirty="0" err="1"/>
              <a:t>Caldés</a:t>
            </a:r>
            <a:r>
              <a:rPr lang="es-ES" sz="1600" dirty="0"/>
              <a:t>, Ruben Tous, Beatriz Otero. </a:t>
            </a:r>
            <a:r>
              <a:rPr lang="es-ES" sz="1600" dirty="0" err="1"/>
              <a:t>Quality</a:t>
            </a:r>
            <a:r>
              <a:rPr lang="es-ES" sz="1600" dirty="0"/>
              <a:t> </a:t>
            </a:r>
            <a:r>
              <a:rPr lang="es-ES" sz="1600" dirty="0" err="1"/>
              <a:t>Assessment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State</a:t>
            </a:r>
            <a:r>
              <a:rPr lang="es-ES" sz="1600" dirty="0"/>
              <a:t>-</a:t>
            </a:r>
            <a:r>
              <a:rPr lang="es-ES" sz="1600" dirty="0" err="1"/>
              <a:t>of</a:t>
            </a:r>
            <a:r>
              <a:rPr lang="es-ES" sz="1600" dirty="0"/>
              <a:t>-</a:t>
            </a:r>
            <a:r>
              <a:rPr lang="es-ES" sz="1600" dirty="0" err="1"/>
              <a:t>the</a:t>
            </a:r>
            <a:r>
              <a:rPr lang="es-ES" sz="1600" dirty="0"/>
              <a:t>-Art 2D </a:t>
            </a:r>
            <a:r>
              <a:rPr lang="es-ES" sz="1600" dirty="0" err="1"/>
              <a:t>Animation</a:t>
            </a:r>
            <a:r>
              <a:rPr lang="es-ES" sz="1600" dirty="0"/>
              <a:t> </a:t>
            </a:r>
            <a:r>
              <a:rPr lang="es-ES" sz="1600" dirty="0" err="1"/>
              <a:t>Interpolation</a:t>
            </a:r>
            <a:r>
              <a:rPr lang="es-ES" sz="1600" dirty="0"/>
              <a:t>. </a:t>
            </a:r>
            <a:r>
              <a:rPr lang="es-ES" sz="1600" dirty="0" err="1"/>
              <a:t>Technical</a:t>
            </a:r>
            <a:r>
              <a:rPr lang="es-ES" sz="1600" dirty="0"/>
              <a:t> </a:t>
            </a:r>
            <a:r>
              <a:rPr lang="es-ES" sz="1600" dirty="0" err="1"/>
              <a:t>report</a:t>
            </a:r>
            <a:r>
              <a:rPr lang="es-ES" sz="1600" dirty="0"/>
              <a:t>. </a:t>
            </a:r>
            <a:r>
              <a:rPr lang="es-ES" sz="1600" b="1" dirty="0"/>
              <a:t>2024</a:t>
            </a:r>
            <a:endParaRPr lang="es-ES" sz="1600" dirty="0"/>
          </a:p>
          <a:p>
            <a:r>
              <a:rPr lang="es-ES" sz="1600" dirty="0"/>
              <a:t>[7] </a:t>
            </a:r>
            <a:r>
              <a:rPr lang="es-ES" sz="1600" dirty="0" err="1"/>
              <a:t>Maria</a:t>
            </a:r>
            <a:r>
              <a:rPr lang="es-ES" sz="1600" dirty="0"/>
              <a:t> </a:t>
            </a:r>
            <a:r>
              <a:rPr lang="es-ES" sz="1600" dirty="0" err="1"/>
              <a:t>Bertolin</a:t>
            </a:r>
            <a:r>
              <a:rPr lang="es-ES" sz="1600" dirty="0"/>
              <a:t>, Ruben Tous. Reference-</a:t>
            </a:r>
            <a:r>
              <a:rPr lang="es-ES" sz="1600" dirty="0" err="1"/>
              <a:t>based</a:t>
            </a:r>
            <a:r>
              <a:rPr lang="es-ES" sz="1600" dirty="0"/>
              <a:t> </a:t>
            </a:r>
            <a:r>
              <a:rPr lang="es-ES" sz="1600" dirty="0" err="1"/>
              <a:t>Animation</a:t>
            </a:r>
            <a:r>
              <a:rPr lang="es-ES" sz="1600" dirty="0"/>
              <a:t> Line-Art </a:t>
            </a:r>
            <a:r>
              <a:rPr lang="es-ES" sz="1600" dirty="0" err="1"/>
              <a:t>Colorization</a:t>
            </a:r>
            <a:r>
              <a:rPr lang="es-ES" sz="1600" dirty="0"/>
              <a:t>. </a:t>
            </a:r>
            <a:r>
              <a:rPr lang="es-ES" sz="1600" dirty="0" err="1"/>
              <a:t>Technical</a:t>
            </a:r>
            <a:r>
              <a:rPr lang="es-ES" sz="1600" dirty="0"/>
              <a:t> </a:t>
            </a:r>
            <a:r>
              <a:rPr lang="es-ES" sz="1600" dirty="0" err="1"/>
              <a:t>report</a:t>
            </a:r>
            <a:r>
              <a:rPr lang="es-ES" sz="1600" dirty="0"/>
              <a:t>. </a:t>
            </a:r>
            <a:r>
              <a:rPr lang="es-ES" sz="1600" b="1" dirty="0"/>
              <a:t>2025</a:t>
            </a:r>
          </a:p>
          <a:p>
            <a:r>
              <a:rPr lang="es-ES" sz="1600" dirty="0"/>
              <a:t>[8] Rosa </a:t>
            </a:r>
            <a:r>
              <a:rPr lang="es-ES" sz="1600" dirty="0" err="1"/>
              <a:t>Ceano</a:t>
            </a:r>
            <a:r>
              <a:rPr lang="es-ES" sz="1600" dirty="0"/>
              <a:t> , Ruben Tous. </a:t>
            </a:r>
            <a:r>
              <a:rPr lang="es-ES" sz="1600" dirty="0" err="1"/>
              <a:t>Automatic</a:t>
            </a:r>
            <a:r>
              <a:rPr lang="es-ES" sz="1600" dirty="0"/>
              <a:t> Line Art </a:t>
            </a:r>
            <a:r>
              <a:rPr lang="es-ES" sz="1600" dirty="0" err="1"/>
              <a:t>Extraction</a:t>
            </a:r>
            <a:r>
              <a:rPr lang="es-ES" sz="1600" dirty="0"/>
              <a:t> </a:t>
            </a:r>
            <a:r>
              <a:rPr lang="es-ES" sz="1600" dirty="0" err="1"/>
              <a:t>from</a:t>
            </a:r>
            <a:r>
              <a:rPr lang="es-ES" sz="1600" dirty="0"/>
              <a:t> 2D Color </a:t>
            </a:r>
            <a:r>
              <a:rPr lang="es-ES" sz="1600" dirty="0" err="1"/>
              <a:t>Cartoons</a:t>
            </a:r>
            <a:r>
              <a:rPr lang="es-ES" sz="1600" dirty="0"/>
              <a:t> and </a:t>
            </a:r>
            <a:r>
              <a:rPr lang="es-ES" sz="1600" dirty="0" err="1"/>
              <a:t>Animations</a:t>
            </a:r>
            <a:r>
              <a:rPr lang="es-ES" sz="1600" dirty="0"/>
              <a:t>. </a:t>
            </a:r>
            <a:r>
              <a:rPr lang="es-ES" sz="1600" dirty="0" err="1"/>
              <a:t>Technical</a:t>
            </a:r>
            <a:r>
              <a:rPr lang="es-ES" sz="1600" dirty="0"/>
              <a:t> </a:t>
            </a:r>
            <a:r>
              <a:rPr lang="es-ES" sz="1600" dirty="0" err="1"/>
              <a:t>report</a:t>
            </a:r>
            <a:r>
              <a:rPr lang="es-ES" sz="1600" dirty="0"/>
              <a:t>. </a:t>
            </a:r>
            <a:r>
              <a:rPr lang="es-ES" sz="1600" b="1" dirty="0"/>
              <a:t>2025</a:t>
            </a:r>
          </a:p>
          <a:p>
            <a:endParaRPr lang="es-ES" b="1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1927835-6C2B-F6FA-4FFF-93000030030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778829" cy="17590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Reference-</a:t>
            </a:r>
            <a:r>
              <a:rPr lang="es-ES" sz="1800" dirty="0" err="1"/>
              <a:t>based</a:t>
            </a:r>
            <a:r>
              <a:rPr lang="es-ES" sz="1800" dirty="0"/>
              <a:t> </a:t>
            </a:r>
            <a:r>
              <a:rPr lang="es-ES" sz="1800" dirty="0" err="1"/>
              <a:t>animation</a:t>
            </a:r>
            <a:r>
              <a:rPr lang="es-ES" sz="1800" dirty="0"/>
              <a:t> line-art </a:t>
            </a:r>
            <a:r>
              <a:rPr lang="es-ES" sz="1800" dirty="0" err="1"/>
              <a:t>colirization</a:t>
            </a:r>
            <a:endParaRPr lang="es-ES" sz="1800" dirty="0"/>
          </a:p>
          <a:p>
            <a:r>
              <a:rPr lang="es-ES" sz="1800" dirty="0" err="1"/>
              <a:t>Lack</a:t>
            </a:r>
            <a:r>
              <a:rPr lang="es-ES" sz="1800" dirty="0"/>
              <a:t> </a:t>
            </a:r>
            <a:r>
              <a:rPr lang="es-ES" sz="1800" dirty="0" err="1"/>
              <a:t>of</a:t>
            </a:r>
            <a:r>
              <a:rPr lang="es-ES" sz="1800" dirty="0"/>
              <a:t> </a:t>
            </a:r>
            <a:r>
              <a:rPr lang="es-ES" sz="1800" dirty="0" err="1"/>
              <a:t>groundtruth</a:t>
            </a:r>
            <a:r>
              <a:rPr lang="es-ES" sz="1800" dirty="0"/>
              <a:t> data</a:t>
            </a:r>
          </a:p>
          <a:p>
            <a:pPr lvl="1"/>
            <a:r>
              <a:rPr lang="es-ES" sz="1400" dirty="0" err="1"/>
              <a:t>Typically</a:t>
            </a:r>
            <a:r>
              <a:rPr lang="es-ES" sz="1400" dirty="0"/>
              <a:t> </a:t>
            </a:r>
            <a:r>
              <a:rPr lang="es-ES" sz="1400" dirty="0" err="1"/>
              <a:t>projections</a:t>
            </a:r>
            <a:r>
              <a:rPr lang="es-ES" sz="1400" dirty="0"/>
              <a:t> </a:t>
            </a:r>
            <a:r>
              <a:rPr lang="es-ES" sz="1400" dirty="0" err="1"/>
              <a:t>of</a:t>
            </a:r>
            <a:r>
              <a:rPr lang="es-ES" sz="1400" dirty="0"/>
              <a:t> 3D clips</a:t>
            </a:r>
          </a:p>
          <a:p>
            <a:r>
              <a:rPr lang="es-ES" sz="1800" dirty="0"/>
              <a:t>Novel line-art </a:t>
            </a:r>
            <a:r>
              <a:rPr lang="es-ES" sz="1800" dirty="0" err="1"/>
              <a:t>extraction</a:t>
            </a:r>
            <a:r>
              <a:rPr lang="es-ES" sz="1800" dirty="0"/>
              <a:t> </a:t>
            </a:r>
            <a:r>
              <a:rPr lang="es-ES" sz="1800" dirty="0" err="1"/>
              <a:t>method</a:t>
            </a:r>
            <a:r>
              <a:rPr lang="es-ES" sz="1800" dirty="0"/>
              <a:t> </a:t>
            </a:r>
            <a:r>
              <a:rPr lang="es-ES" sz="1800" dirty="0" err="1"/>
              <a:t>combining</a:t>
            </a:r>
            <a:r>
              <a:rPr lang="es-ES" sz="1800" dirty="0"/>
              <a:t>:</a:t>
            </a:r>
          </a:p>
          <a:p>
            <a:pPr lvl="1"/>
            <a:r>
              <a:rPr lang="es-ES" sz="1400" dirty="0"/>
              <a:t>Super-</a:t>
            </a:r>
            <a:r>
              <a:rPr lang="es-ES" sz="1400" dirty="0" err="1"/>
              <a:t>resolution</a:t>
            </a:r>
            <a:endParaRPr lang="es-ES" sz="1400" dirty="0"/>
          </a:p>
          <a:p>
            <a:pPr lvl="1"/>
            <a:r>
              <a:rPr lang="es-ES" sz="1400" dirty="0"/>
              <a:t>Video </a:t>
            </a:r>
            <a:r>
              <a:rPr lang="es-ES" sz="1400" dirty="0" err="1"/>
              <a:t>segmentation</a:t>
            </a:r>
            <a:endParaRPr lang="es-ES" sz="1400" dirty="0"/>
          </a:p>
          <a:p>
            <a:pPr lvl="1"/>
            <a:endParaRPr lang="es-ES" sz="1400" dirty="0"/>
          </a:p>
          <a:p>
            <a:endParaRPr lang="es-ES" sz="2400" dirty="0"/>
          </a:p>
          <a:p>
            <a:endParaRPr lang="es-ES" sz="2400" dirty="0"/>
          </a:p>
        </p:txBody>
      </p:sp>
      <p:pic>
        <p:nvPicPr>
          <p:cNvPr id="1026" name="Picture 2" descr="LCDiff: Line art colorization with coarse-to-fine diffusion and mask-guided  voting - ScienceDirect">
            <a:extLst>
              <a:ext uri="{FF2B5EF4-FFF2-40B4-BE49-F238E27FC236}">
                <a16:creationId xmlns:a16="http://schemas.microsoft.com/office/drawing/2014/main" id="{0CAAA435-4D3C-17F8-BD2F-5466A6C4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543" y="1596712"/>
            <a:ext cx="5290458" cy="198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764CFA7-67D9-8836-9FE3-33E3AC809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458" y="4060207"/>
            <a:ext cx="1676399" cy="94297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FF16A78-DE63-D968-3DAE-7B3D5CAAB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256" y="4060205"/>
            <a:ext cx="1676399" cy="94297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6FD4EFF-59FD-2259-AE25-0928E3497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857" y="4060206"/>
            <a:ext cx="1676399" cy="94297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5E29239-19E1-B671-94F4-B5819EECB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2655" y="4060205"/>
            <a:ext cx="1676399" cy="94297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BBD16BA-4BE1-5727-FF9F-E35DD1A96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3186" y="530919"/>
            <a:ext cx="1709114" cy="603887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BA0D2BE-19D7-C432-5D89-27C13ECBDB8F}"/>
              </a:ext>
            </a:extLst>
          </p:cNvPr>
          <p:cNvSpPr txBox="1"/>
          <p:nvPr/>
        </p:nvSpPr>
        <p:spPr>
          <a:xfrm>
            <a:off x="9933186" y="365125"/>
            <a:ext cx="1709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in </a:t>
            </a:r>
            <a:r>
              <a:rPr lang="es-ES" sz="1400" dirty="0" err="1"/>
              <a:t>colaboration</a:t>
            </a:r>
            <a:r>
              <a:rPr lang="es-ES" sz="1400" dirty="0"/>
              <a:t> </a:t>
            </a:r>
            <a:r>
              <a:rPr lang="es-ES" sz="1400" dirty="0" err="1"/>
              <a:t>with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481882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95878-16F7-2D93-A62D-26CAD28E3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FE96680-DF97-52FE-7BA4-D070E81BB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369" y="2405743"/>
            <a:ext cx="2939145" cy="1436914"/>
          </a:xfrm>
        </p:spPr>
        <p:txBody>
          <a:bodyPr>
            <a:normAutofit fontScale="90000"/>
          </a:bodyPr>
          <a:lstStyle/>
          <a:p>
            <a:r>
              <a:rPr lang="es-ES" sz="3600" b="1" dirty="0"/>
              <a:t>#</a:t>
            </a:r>
            <a:r>
              <a:rPr lang="es-ES" sz="3600" b="1" dirty="0" err="1"/>
              <a:t>efficiency</a:t>
            </a:r>
            <a:br>
              <a:rPr lang="es-ES" sz="3600" b="1" dirty="0"/>
            </a:br>
            <a:r>
              <a:rPr lang="es-ES" sz="3600" b="1" dirty="0"/>
              <a:t>#</a:t>
            </a:r>
            <a:r>
              <a:rPr lang="es-ES" sz="3600" b="1" dirty="0" err="1"/>
              <a:t>edge</a:t>
            </a:r>
            <a:r>
              <a:rPr lang="es-ES" sz="3600" b="1" dirty="0"/>
              <a:t> </a:t>
            </a:r>
            <a:br>
              <a:rPr lang="es-ES" sz="3600" b="1" dirty="0"/>
            </a:br>
            <a:r>
              <a:rPr lang="es-ES" sz="3600" b="1" dirty="0"/>
              <a:t>#</a:t>
            </a:r>
            <a:r>
              <a:rPr lang="es-ES" sz="3600" b="1" dirty="0" err="1"/>
              <a:t>interpretability</a:t>
            </a:r>
            <a:endParaRPr lang="es-ES" sz="3600" b="1" dirty="0"/>
          </a:p>
        </p:txBody>
      </p:sp>
    </p:spTree>
    <p:extLst>
      <p:ext uri="{BB962C8B-B14F-4D97-AF65-F5344CB8AC3E}">
        <p14:creationId xmlns:p14="http://schemas.microsoft.com/office/powerpoint/2010/main" val="8508467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691</Words>
  <Application>Microsoft Macintosh PowerPoint</Application>
  <PresentationFormat>Panorámica</PresentationFormat>
  <Paragraphs>100</Paragraphs>
  <Slides>13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Arcade Normal</vt:lpstr>
      <vt:lpstr>Arial</vt:lpstr>
      <vt:lpstr>Calibri</vt:lpstr>
      <vt:lpstr>Calibri Light</vt:lpstr>
      <vt:lpstr>Tema de Office</vt:lpstr>
      <vt:lpstr>Computer Vision and Generative Visual AI Workloads Algorithms and Deployment Challenges  Activities Report  December 2025</vt:lpstr>
      <vt:lpstr>Introduction</vt:lpstr>
      <vt:lpstr>#video-to-animation #video-to-video #rotoscoping </vt:lpstr>
      <vt:lpstr>Rotoscoping through 3D Human Pose Estimation</vt:lpstr>
      <vt:lpstr>Temporally Coherent Video Cartoonization for Animation Scenery Generation</vt:lpstr>
      <vt:lpstr>Lester: Rotoscope Animation Through Video Object Segmentation and Tracking</vt:lpstr>
      <vt:lpstr>#line-art #colorization #interpolation #superresolution #2D</vt:lpstr>
      <vt:lpstr>2D Animation In-betweening</vt:lpstr>
      <vt:lpstr>#efficiency #edge  #interpretability</vt:lpstr>
      <vt:lpstr>Deploying Vision Foundation AI Models on the Edge. The SAM2 Experience</vt:lpstr>
      <vt:lpstr>Efficient Vision Transformer Inference on Edge Devices</vt:lpstr>
      <vt:lpstr>Interpretability Techniques in BEV  Autonomous Driving Models</vt:lpstr>
      <vt:lpstr>BIMAI Barcelona Image and Artificial Intelligence Lab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Ruben Tous</dc:creator>
  <cp:lastModifiedBy>Ruben Tous</cp:lastModifiedBy>
  <cp:revision>13</cp:revision>
  <dcterms:created xsi:type="dcterms:W3CDTF">2025-10-22T13:24:43Z</dcterms:created>
  <dcterms:modified xsi:type="dcterms:W3CDTF">2025-11-01T10:07:44Z</dcterms:modified>
</cp:coreProperties>
</file>